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66"/>
  </p:normalViewPr>
  <p:slideViewPr>
    <p:cSldViewPr snapToGrid="0" snapToObjects="1">
      <p:cViewPr varScale="1">
        <p:scale>
          <a:sx n="72" d="100"/>
          <a:sy n="72" d="100"/>
        </p:scale>
        <p:origin x="139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&amp; サブ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2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2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2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2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ここに引用を入力してください。”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“ここに引用を入力してください。”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横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88709" y="9245600"/>
            <a:ext cx="414682" cy="330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（中央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縦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（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 &amp; 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  <a:lvl2pPr>
              <a:defRPr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2pPr>
            <a:lvl3pPr>
              <a:defRPr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3pPr>
            <a:lvl4pPr>
              <a:defRPr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4pPr>
            <a:lvl5pPr>
              <a:defRPr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defRPr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  <a:lvl2pPr>
              <a:defRPr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2pPr>
            <a:lvl3pPr>
              <a:defRPr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3pPr>
            <a:lvl4pPr>
              <a:defRPr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4pPr>
            <a:lvl5pPr>
              <a:defRPr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3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88709" y="9251950"/>
            <a:ext cx="414682" cy="330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hyperlink" Target="http://ichigojam.net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ichigojam.net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2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lignote la LED…"/>
          <p:cNvSpPr txBox="1"/>
          <p:nvPr/>
        </p:nvSpPr>
        <p:spPr>
          <a:xfrm>
            <a:off x="7243403" y="309706"/>
            <a:ext cx="547106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800"/>
            </a:pPr>
            <a:r>
              <a:t>Clignote la LED</a:t>
            </a:r>
          </a:p>
          <a:p>
            <a:pPr algn="l">
              <a:defRPr sz="1600"/>
            </a:pPr>
            <a:r>
              <a:t> (Appuyez sur la touche Espace pour entrer l'espace)</a:t>
            </a:r>
          </a:p>
        </p:txBody>
      </p:sp>
      <p:sp>
        <p:nvSpPr>
          <p:cNvPr id="120" name="Eteindre la LED"/>
          <p:cNvSpPr txBox="1"/>
          <p:nvPr/>
        </p:nvSpPr>
        <p:spPr>
          <a:xfrm>
            <a:off x="482086" y="2280048"/>
            <a:ext cx="1856004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/>
            </a:lvl1pPr>
          </a:lstStyle>
          <a:p>
            <a:r>
              <a:t>Eteindre la LED</a:t>
            </a:r>
          </a:p>
        </p:txBody>
      </p:sp>
      <p:sp>
        <p:nvSpPr>
          <p:cNvPr id="121" name="Commandez votre ordinateur pour attendre un moment"/>
          <p:cNvSpPr txBox="1"/>
          <p:nvPr/>
        </p:nvSpPr>
        <p:spPr>
          <a:xfrm>
            <a:off x="510281" y="3424589"/>
            <a:ext cx="6463666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/>
            </a:lvl1pPr>
          </a:lstStyle>
          <a:p>
            <a:r>
              <a:t>Commandez votre ordinateur pour attendre un moment</a:t>
            </a:r>
          </a:p>
        </p:txBody>
      </p:sp>
      <p:sp>
        <p:nvSpPr>
          <p:cNvPr id="122" name="Allumer la LED"/>
          <p:cNvSpPr txBox="1"/>
          <p:nvPr/>
        </p:nvSpPr>
        <p:spPr>
          <a:xfrm>
            <a:off x="504312" y="1060197"/>
            <a:ext cx="1773251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/>
            </a:lvl1pPr>
          </a:lstStyle>
          <a:p>
            <a:r>
              <a:t>Allumer la LED</a:t>
            </a:r>
          </a:p>
        </p:txBody>
      </p:sp>
      <p:sp>
        <p:nvSpPr>
          <p:cNvPr id="123" name="IchigoJam premier pas"/>
          <p:cNvSpPr txBox="1"/>
          <p:nvPr/>
        </p:nvSpPr>
        <p:spPr>
          <a:xfrm>
            <a:off x="278125" y="188867"/>
            <a:ext cx="6135054" cy="552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5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t>IchigoJam premier pas</a:t>
            </a:r>
          </a:p>
        </p:txBody>
      </p:sp>
      <p:sp>
        <p:nvSpPr>
          <p:cNvPr id="124" name="&quot;WAIT120&quot; signifie &quot;wait 2sec&quot; Q: &quot;WAIT60&quot; signifie?"/>
          <p:cNvSpPr txBox="1"/>
          <p:nvPr/>
        </p:nvSpPr>
        <p:spPr>
          <a:xfrm>
            <a:off x="494786" y="4713939"/>
            <a:ext cx="5945430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/>
            </a:lvl1pPr>
          </a:lstStyle>
          <a:p>
            <a:r>
              <a:t>"WAIT120" signifie "wait 2sec" Q: "WAIT60" signifie?</a:t>
            </a:r>
          </a:p>
        </p:txBody>
      </p:sp>
      <p:sp>
        <p:nvSpPr>
          <p:cNvPr id="125" name="Allumez la LED 1sec (        joindre des commandes)"/>
          <p:cNvSpPr txBox="1"/>
          <p:nvPr/>
        </p:nvSpPr>
        <p:spPr>
          <a:xfrm>
            <a:off x="494786" y="5928682"/>
            <a:ext cx="5994909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800"/>
            </a:lvl1pPr>
          </a:lstStyle>
          <a:p>
            <a:r>
              <a:t>Allumez la LED 1sec (        joindre des commandes)</a:t>
            </a:r>
          </a:p>
        </p:txBody>
      </p:sp>
      <p:sp>
        <p:nvSpPr>
          <p:cNvPr id="126" name="Appuyez deux fois sur la touche HAUT.…"/>
          <p:cNvSpPr txBox="1"/>
          <p:nvPr/>
        </p:nvSpPr>
        <p:spPr>
          <a:xfrm>
            <a:off x="533395" y="7175314"/>
            <a:ext cx="5958740" cy="15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/>
            </a:pPr>
            <a:r>
              <a:t>Appuyez deux fois sur la touche HAUT.</a:t>
            </a:r>
          </a:p>
          <a:p>
            <a:pPr algn="l">
              <a:defRPr sz="1600"/>
            </a:pPr>
            <a:r>
              <a:t>Appuyez sur la touche DROITE 12 fois.</a:t>
            </a:r>
          </a:p>
          <a:p>
            <a:pPr algn="l">
              <a:defRPr sz="1600"/>
            </a:pPr>
            <a:r>
              <a:t>Appuyez sur la touche Retour arrière pour supprimer "6".</a:t>
            </a:r>
          </a:p>
          <a:p>
            <a:pPr algn="l">
              <a:defRPr sz="1600"/>
            </a:pPr>
            <a:r>
              <a:t>Tapez "12". Appuyez sur Entrée pour</a:t>
            </a:r>
          </a:p>
          <a:p>
            <a:pPr algn="l">
              <a:defRPr sz="1600"/>
            </a:pPr>
            <a:r>
              <a:t>modifier votre commande.</a:t>
            </a:r>
          </a:p>
        </p:txBody>
      </p:sp>
      <p:sp>
        <p:nvSpPr>
          <p:cNvPr id="127" name="Vous pouvez enregistrer jusqu'à quatre programmes (0 à 3)"/>
          <p:cNvSpPr txBox="1"/>
          <p:nvPr/>
        </p:nvSpPr>
        <p:spPr>
          <a:xfrm>
            <a:off x="7254178" y="5845372"/>
            <a:ext cx="5781676" cy="29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500"/>
            </a:lvl1pPr>
          </a:lstStyle>
          <a:p>
            <a:r>
              <a:t>Vous pouvez enregistrer jusqu'à quatre programmes (0 à 3)</a:t>
            </a:r>
          </a:p>
        </p:txBody>
      </p:sp>
      <p:sp>
        <p:nvSpPr>
          <p:cNvPr id="128" name="Après le redémarrage de votre ordinateur,…"/>
          <p:cNvSpPr txBox="1"/>
          <p:nvPr/>
        </p:nvSpPr>
        <p:spPr>
          <a:xfrm>
            <a:off x="7251765" y="6953766"/>
            <a:ext cx="4447541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/>
            </a:pPr>
            <a:r>
              <a:t>Après le redémarrage de votre ordinateur,</a:t>
            </a:r>
          </a:p>
          <a:p>
            <a:pPr algn="l">
              <a:defRPr sz="1600"/>
            </a:pPr>
            <a:r>
              <a:t>vous pouvez charger ce programme.</a:t>
            </a:r>
          </a:p>
        </p:txBody>
      </p:sp>
      <p:sp>
        <p:nvSpPr>
          <p:cNvPr id="129" name="&quot;RUN&quot; est une commande pour démarrer votre programme.…"/>
          <p:cNvSpPr txBox="1"/>
          <p:nvPr/>
        </p:nvSpPr>
        <p:spPr>
          <a:xfrm>
            <a:off x="7204287" y="2810017"/>
            <a:ext cx="5836349" cy="882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500"/>
            </a:pPr>
            <a:r>
              <a:t>"RUN" est une commande pour démarrer votre programme.</a:t>
            </a:r>
          </a:p>
          <a:p>
            <a:pPr algn="l">
              <a:defRPr sz="1500"/>
            </a:pPr>
            <a:r>
              <a:t>Appuyez sur la touche Échap pour arrêter le programme.</a:t>
            </a:r>
          </a:p>
          <a:p>
            <a:pPr algn="l">
              <a:defRPr sz="1500"/>
            </a:pPr>
            <a:r>
              <a:t>La touche F5 est également identique à "RUN".</a:t>
            </a:r>
          </a:p>
        </p:txBody>
      </p:sp>
      <p:sp>
        <p:nvSpPr>
          <p:cNvPr id="130" name="Tapez &quot;LED1&quot; et appuyez sur Entrée."/>
          <p:cNvSpPr txBox="1"/>
          <p:nvPr/>
        </p:nvSpPr>
        <p:spPr>
          <a:xfrm>
            <a:off x="2510912" y="1671177"/>
            <a:ext cx="4248532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/>
            </a:lvl1pPr>
          </a:lstStyle>
          <a:p>
            <a:r>
              <a:t>Tapez "LED1" et appuyez sur Entrée.</a:t>
            </a:r>
          </a:p>
        </p:txBody>
      </p:sp>
      <p:sp>
        <p:nvSpPr>
          <p:cNvPr id="131" name="Chaque ligne doit frapper l'entrée."/>
          <p:cNvSpPr txBox="1"/>
          <p:nvPr/>
        </p:nvSpPr>
        <p:spPr>
          <a:xfrm>
            <a:off x="2510912" y="2816937"/>
            <a:ext cx="3990214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/>
            </a:lvl1pPr>
          </a:lstStyle>
          <a:p>
            <a:r>
              <a:t>Chaque ligne doit frapper l'entrée.</a:t>
            </a:r>
          </a:p>
        </p:txBody>
      </p:sp>
      <p:sp>
        <p:nvSpPr>
          <p:cNvPr id="132" name="La touche F3 saisit &quot;SAVE&quot;."/>
          <p:cNvSpPr txBox="1"/>
          <p:nvPr/>
        </p:nvSpPr>
        <p:spPr>
          <a:xfrm>
            <a:off x="9573790" y="6378931"/>
            <a:ext cx="2829866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600"/>
            </a:lvl1pPr>
          </a:lstStyle>
          <a:p>
            <a:r>
              <a:t>La touche F3 saisit "SAVE".</a:t>
            </a:r>
          </a:p>
        </p:txBody>
      </p:sp>
      <p:sp>
        <p:nvSpPr>
          <p:cNvPr id="133" name="La touche F2 tape &quot;LOAD&quot;."/>
          <p:cNvSpPr txBox="1"/>
          <p:nvPr/>
        </p:nvSpPr>
        <p:spPr>
          <a:xfrm>
            <a:off x="9611890" y="7806687"/>
            <a:ext cx="2805685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600"/>
            </a:lvl1pPr>
          </a:lstStyle>
          <a:p>
            <a:r>
              <a:t>La touche F2 tape "LOAD".</a:t>
            </a:r>
          </a:p>
        </p:txBody>
      </p:sp>
      <p:sp>
        <p:nvSpPr>
          <p:cNvPr id="134" name="Tapez &quot;NEW&quot; pour effacer votre programme."/>
          <p:cNvSpPr txBox="1"/>
          <p:nvPr/>
        </p:nvSpPr>
        <p:spPr>
          <a:xfrm>
            <a:off x="7281136" y="8357788"/>
            <a:ext cx="4602989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600"/>
            </a:lvl1pPr>
          </a:lstStyle>
          <a:p>
            <a:r>
              <a:t>Tapez "NEW" pour effacer votre programme.</a:t>
            </a:r>
          </a:p>
        </p:txBody>
      </p:sp>
      <p:sp>
        <p:nvSpPr>
          <p:cNvPr id="135" name="SAVE0"/>
          <p:cNvSpPr txBox="1"/>
          <p:nvPr/>
        </p:nvSpPr>
        <p:spPr>
          <a:xfrm>
            <a:off x="7597226" y="6291344"/>
            <a:ext cx="1852169" cy="482601"/>
          </a:xfrm>
          <a:prstGeom prst="rect">
            <a:avLst/>
          </a:prstGeom>
          <a:solidFill>
            <a:srgbClr val="000000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>
                <a:solidFill>
                  <a:srgbClr val="FFFFFF"/>
                </a:solidFill>
                <a:latin typeface="IchigoJam 1.2"/>
                <a:ea typeface="IchigoJam 1.2"/>
                <a:cs typeface="IchigoJam 1.2"/>
                <a:sym typeface="IchigoJam 1.2"/>
              </a:defRPr>
            </a:lvl1pPr>
          </a:lstStyle>
          <a:p>
            <a:r>
              <a:t>SAVE0</a:t>
            </a:r>
          </a:p>
        </p:txBody>
      </p:sp>
      <p:sp>
        <p:nvSpPr>
          <p:cNvPr id="136" name="LOAD0"/>
          <p:cNvSpPr txBox="1"/>
          <p:nvPr/>
        </p:nvSpPr>
        <p:spPr>
          <a:xfrm>
            <a:off x="7597226" y="7730487"/>
            <a:ext cx="1852169" cy="482601"/>
          </a:xfrm>
          <a:prstGeom prst="rect">
            <a:avLst/>
          </a:prstGeom>
          <a:solidFill>
            <a:srgbClr val="000000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>
                <a:solidFill>
                  <a:srgbClr val="FFFFFF"/>
                </a:solidFill>
                <a:latin typeface="IchigoJam 1.2"/>
                <a:ea typeface="IchigoJam 1.2"/>
                <a:cs typeface="IchigoJam 1.2"/>
                <a:sym typeface="IchigoJam 1.2"/>
              </a:defRPr>
            </a:lvl1pPr>
          </a:lstStyle>
          <a:p>
            <a:r>
              <a:t>LOAD0</a:t>
            </a:r>
          </a:p>
        </p:txBody>
      </p:sp>
      <p:sp>
        <p:nvSpPr>
          <p:cNvPr id="137" name="NEW"/>
          <p:cNvSpPr txBox="1"/>
          <p:nvPr/>
        </p:nvSpPr>
        <p:spPr>
          <a:xfrm>
            <a:off x="7586452" y="8769188"/>
            <a:ext cx="1169954" cy="482601"/>
          </a:xfrm>
          <a:prstGeom prst="rect">
            <a:avLst/>
          </a:prstGeom>
          <a:solidFill>
            <a:srgbClr val="000000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>
                <a:solidFill>
                  <a:srgbClr val="FFFFFF"/>
                </a:solidFill>
                <a:latin typeface="IchigoJam 1.2"/>
                <a:ea typeface="IchigoJam 1.2"/>
                <a:cs typeface="IchigoJam 1.2"/>
                <a:sym typeface="IchigoJam 1.2"/>
              </a:defRPr>
            </a:lvl1pPr>
          </a:lstStyle>
          <a:p>
            <a:r>
              <a:t>NEW</a:t>
            </a:r>
          </a:p>
        </p:txBody>
      </p:sp>
      <p:sp>
        <p:nvSpPr>
          <p:cNvPr id="138" name="LED1"/>
          <p:cNvSpPr txBox="1"/>
          <p:nvPr/>
        </p:nvSpPr>
        <p:spPr>
          <a:xfrm>
            <a:off x="716640" y="1544651"/>
            <a:ext cx="1588263" cy="482601"/>
          </a:xfrm>
          <a:prstGeom prst="rect">
            <a:avLst/>
          </a:prstGeom>
          <a:solidFill>
            <a:srgbClr val="000000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>
                <a:solidFill>
                  <a:srgbClr val="FFFFFF"/>
                </a:solidFill>
                <a:latin typeface="IchigoJam 1.2"/>
                <a:ea typeface="IchigoJam 1.2"/>
                <a:cs typeface="IchigoJam 1.2"/>
                <a:sym typeface="IchigoJam 1.2"/>
              </a:defRPr>
            </a:lvl1pPr>
          </a:lstStyle>
          <a:p>
            <a:r>
              <a:t>LED1</a:t>
            </a:r>
          </a:p>
        </p:txBody>
      </p:sp>
      <p:sp>
        <p:nvSpPr>
          <p:cNvPr id="139" name="LED0"/>
          <p:cNvSpPr txBox="1"/>
          <p:nvPr/>
        </p:nvSpPr>
        <p:spPr>
          <a:xfrm>
            <a:off x="716640" y="2740737"/>
            <a:ext cx="1588263" cy="482601"/>
          </a:xfrm>
          <a:prstGeom prst="rect">
            <a:avLst/>
          </a:prstGeom>
          <a:solidFill>
            <a:srgbClr val="000000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>
                <a:solidFill>
                  <a:srgbClr val="FFFFFF"/>
                </a:solidFill>
                <a:latin typeface="IchigoJam 1.2"/>
                <a:ea typeface="IchigoJam 1.2"/>
                <a:cs typeface="IchigoJam 1.2"/>
                <a:sym typeface="IchigoJam 1.2"/>
              </a:defRPr>
            </a:lvl1pPr>
          </a:lstStyle>
          <a:p>
            <a:r>
              <a:t>LED0</a:t>
            </a:r>
          </a:p>
        </p:txBody>
      </p:sp>
      <p:sp>
        <p:nvSpPr>
          <p:cNvPr id="140" name="WAIT120"/>
          <p:cNvSpPr txBox="1"/>
          <p:nvPr/>
        </p:nvSpPr>
        <p:spPr>
          <a:xfrm>
            <a:off x="716640" y="3940061"/>
            <a:ext cx="2513528" cy="482601"/>
          </a:xfrm>
          <a:prstGeom prst="rect">
            <a:avLst/>
          </a:prstGeom>
          <a:solidFill>
            <a:srgbClr val="000000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>
                <a:solidFill>
                  <a:srgbClr val="FFFFFF"/>
                </a:solidFill>
                <a:latin typeface="IchigoJam 1.2"/>
                <a:ea typeface="IchigoJam 1.2"/>
                <a:cs typeface="IchigoJam 1.2"/>
                <a:sym typeface="IchigoJam 1.2"/>
              </a:defRPr>
            </a:lvl1pPr>
          </a:lstStyle>
          <a:p>
            <a:r>
              <a:t>WAIT120</a:t>
            </a:r>
          </a:p>
        </p:txBody>
      </p:sp>
      <p:sp>
        <p:nvSpPr>
          <p:cNvPr id="141" name="WAIT60"/>
          <p:cNvSpPr txBox="1"/>
          <p:nvPr/>
        </p:nvSpPr>
        <p:spPr>
          <a:xfrm>
            <a:off x="716640" y="5204702"/>
            <a:ext cx="2203304" cy="482601"/>
          </a:xfrm>
          <a:prstGeom prst="rect">
            <a:avLst/>
          </a:prstGeom>
          <a:solidFill>
            <a:srgbClr val="000000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>
                <a:solidFill>
                  <a:srgbClr val="FFFFFF"/>
                </a:solidFill>
                <a:latin typeface="IchigoJam 1.2"/>
                <a:ea typeface="IchigoJam 1.2"/>
                <a:cs typeface="IchigoJam 1.2"/>
                <a:sym typeface="IchigoJam 1.2"/>
              </a:defRPr>
            </a:lvl1pPr>
          </a:lstStyle>
          <a:p>
            <a:r>
              <a:t>WAIT60</a:t>
            </a:r>
          </a:p>
        </p:txBody>
      </p:sp>
      <p:sp>
        <p:nvSpPr>
          <p:cNvPr id="142" name=":"/>
          <p:cNvSpPr txBox="1"/>
          <p:nvPr/>
        </p:nvSpPr>
        <p:spPr>
          <a:xfrm>
            <a:off x="3095488" y="5841281"/>
            <a:ext cx="384888" cy="482601"/>
          </a:xfrm>
          <a:prstGeom prst="rect">
            <a:avLst/>
          </a:prstGeom>
          <a:solidFill>
            <a:srgbClr val="000000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>
                <a:solidFill>
                  <a:srgbClr val="FFFFFF"/>
                </a:solidFill>
                <a:latin typeface="IchigoJam 1.2"/>
                <a:ea typeface="IchigoJam 1.2"/>
                <a:cs typeface="IchigoJam 1.2"/>
                <a:sym typeface="IchigoJam 1.2"/>
              </a:defRPr>
            </a:lvl1pPr>
          </a:lstStyle>
          <a:p>
            <a:r>
              <a:t>:</a:t>
            </a:r>
          </a:p>
        </p:txBody>
      </p:sp>
      <p:sp>
        <p:nvSpPr>
          <p:cNvPr id="143" name="LED1:WAIT60:LED0"/>
          <p:cNvSpPr txBox="1"/>
          <p:nvPr/>
        </p:nvSpPr>
        <p:spPr>
          <a:xfrm>
            <a:off x="705717" y="6496848"/>
            <a:ext cx="5573047" cy="482601"/>
          </a:xfrm>
          <a:prstGeom prst="rect">
            <a:avLst/>
          </a:prstGeom>
          <a:solidFill>
            <a:srgbClr val="000000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>
                <a:solidFill>
                  <a:srgbClr val="FFFFFF"/>
                </a:solidFill>
                <a:latin typeface="IchigoJam 1.2"/>
                <a:ea typeface="IchigoJam 1.2"/>
                <a:cs typeface="IchigoJam 1.2"/>
                <a:sym typeface="IchigoJam 1.2"/>
              </a:defRPr>
            </a:lvl1pPr>
          </a:lstStyle>
          <a:p>
            <a:r>
              <a:t>LED1:WAIT60:LED0</a:t>
            </a:r>
          </a:p>
        </p:txBody>
      </p:sp>
      <p:sp>
        <p:nvSpPr>
          <p:cNvPr id="144" name="LED1:WAIT120:LED0"/>
          <p:cNvSpPr txBox="1"/>
          <p:nvPr/>
        </p:nvSpPr>
        <p:spPr>
          <a:xfrm>
            <a:off x="705717" y="8865788"/>
            <a:ext cx="5848894" cy="482601"/>
          </a:xfrm>
          <a:prstGeom prst="rect">
            <a:avLst/>
          </a:prstGeom>
          <a:solidFill>
            <a:srgbClr val="000000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>
                <a:solidFill>
                  <a:srgbClr val="FFFFFF"/>
                </a:solidFill>
                <a:latin typeface="IchigoJam 1.2"/>
                <a:ea typeface="IchigoJam 1.2"/>
                <a:cs typeface="IchigoJam 1.2"/>
                <a:sym typeface="IchigoJam 1.2"/>
              </a:defRPr>
            </a:lvl1pPr>
          </a:lstStyle>
          <a:p>
            <a:r>
              <a:t>LED1:WAIT120:LED0</a:t>
            </a:r>
          </a:p>
        </p:txBody>
      </p:sp>
      <p:sp>
        <p:nvSpPr>
          <p:cNvPr id="145" name="10 LED1:WAIT30…"/>
          <p:cNvSpPr txBox="1"/>
          <p:nvPr/>
        </p:nvSpPr>
        <p:spPr>
          <a:xfrm>
            <a:off x="7586287" y="1143000"/>
            <a:ext cx="4950493" cy="1473201"/>
          </a:xfrm>
          <a:prstGeom prst="rect">
            <a:avLst/>
          </a:prstGeom>
          <a:solidFill>
            <a:srgbClr val="000000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600">
                <a:solidFill>
                  <a:srgbClr val="FFFFFF"/>
                </a:solidFill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t>10 LED1:WAIT30</a:t>
            </a:r>
          </a:p>
          <a:p>
            <a:pPr algn="l">
              <a:defRPr sz="2600">
                <a:solidFill>
                  <a:srgbClr val="FFFFFF"/>
                </a:solidFill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t>20 LED0:WAIT30</a:t>
            </a:r>
          </a:p>
          <a:p>
            <a:pPr algn="l">
              <a:defRPr sz="2600">
                <a:solidFill>
                  <a:srgbClr val="FFFFFF"/>
                </a:solidFill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t>30 GOTO10</a:t>
            </a:r>
          </a:p>
          <a:p>
            <a:pPr algn="l">
              <a:defRPr sz="2600">
                <a:solidFill>
                  <a:srgbClr val="FFFFFF"/>
                </a:solidFill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t>RUN</a:t>
            </a:r>
          </a:p>
        </p:txBody>
      </p:sp>
      <p:sp>
        <p:nvSpPr>
          <p:cNvPr id="146" name="&quot;LIST&quot; est une commande pour afficher le programme."/>
          <p:cNvSpPr txBox="1"/>
          <p:nvPr/>
        </p:nvSpPr>
        <p:spPr>
          <a:xfrm>
            <a:off x="7224226" y="3884340"/>
            <a:ext cx="5590541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600"/>
            </a:lvl1pPr>
          </a:lstStyle>
          <a:p>
            <a:r>
              <a:t>"LIST" est une commande pour afficher le programme.</a:t>
            </a:r>
          </a:p>
        </p:txBody>
      </p:sp>
      <p:sp>
        <p:nvSpPr>
          <p:cNvPr id="147" name="La touche F4 fonctionne…"/>
          <p:cNvSpPr txBox="1"/>
          <p:nvPr/>
        </p:nvSpPr>
        <p:spPr>
          <a:xfrm>
            <a:off x="9273456" y="4314604"/>
            <a:ext cx="2655723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/>
            </a:pPr>
            <a:r>
              <a:t>La touche F4 fonctionne</a:t>
            </a:r>
          </a:p>
          <a:p>
            <a:pPr algn="l">
              <a:defRPr sz="1600"/>
            </a:pPr>
            <a:r>
              <a:t>de la même manière.</a:t>
            </a:r>
          </a:p>
        </p:txBody>
      </p:sp>
      <p:sp>
        <p:nvSpPr>
          <p:cNvPr id="148" name="LIST"/>
          <p:cNvSpPr txBox="1"/>
          <p:nvPr/>
        </p:nvSpPr>
        <p:spPr>
          <a:xfrm>
            <a:off x="7593733" y="4365404"/>
            <a:ext cx="1492343" cy="482601"/>
          </a:xfrm>
          <a:prstGeom prst="rect">
            <a:avLst/>
          </a:prstGeom>
          <a:solidFill>
            <a:srgbClr val="000000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>
                <a:solidFill>
                  <a:srgbClr val="FFFFFF"/>
                </a:solidFill>
                <a:latin typeface="IchigoJam 1.2"/>
                <a:ea typeface="IchigoJam 1.2"/>
                <a:cs typeface="IchigoJam 1.2"/>
                <a:sym typeface="IchigoJam 1.2"/>
              </a:defRPr>
            </a:lvl1pPr>
          </a:lstStyle>
          <a:p>
            <a:r>
              <a:t>LIST</a:t>
            </a:r>
          </a:p>
        </p:txBody>
      </p:sp>
      <p:sp>
        <p:nvSpPr>
          <p:cNvPr id="149" name="Pouvez-vous faire clignoter la LED plus rapidement?…"/>
          <p:cNvSpPr txBox="1"/>
          <p:nvPr/>
        </p:nvSpPr>
        <p:spPr>
          <a:xfrm>
            <a:off x="7259766" y="5041841"/>
            <a:ext cx="5683606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/>
            </a:pPr>
            <a:r>
              <a:t>Pouvez-vous faire clignoter la LED plus rapidement?</a:t>
            </a:r>
          </a:p>
          <a:p>
            <a:pPr algn="l">
              <a:defRPr sz="1600"/>
            </a:pPr>
            <a:r>
              <a:t>L'entrée pour indiquer à l'ordinateur votre modification.</a:t>
            </a:r>
          </a:p>
        </p:txBody>
      </p:sp>
      <p:sp>
        <p:nvSpPr>
          <p:cNvPr id="150" name="http://ichigojam.net/"/>
          <p:cNvSpPr txBox="1"/>
          <p:nvPr/>
        </p:nvSpPr>
        <p:spPr>
          <a:xfrm>
            <a:off x="10301865" y="9175172"/>
            <a:ext cx="2458823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u="sng"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http://ichigojam.net/</a:t>
            </a:r>
          </a:p>
        </p:txBody>
      </p:sp>
      <p:pic>
        <p:nvPicPr>
          <p:cNvPr id="15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47909" y="9143422"/>
            <a:ext cx="1117601" cy="393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b="34106"/>
          <a:stretch>
            <a:fillRect/>
          </a:stretch>
        </p:blipFill>
        <p:spPr>
          <a:xfrm>
            <a:off x="6997376" y="8012415"/>
            <a:ext cx="2477313" cy="1202335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http://ichigojam.net/"/>
          <p:cNvSpPr txBox="1"/>
          <p:nvPr/>
        </p:nvSpPr>
        <p:spPr>
          <a:xfrm>
            <a:off x="9959947" y="9004300"/>
            <a:ext cx="2719325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u="sng">
                <a:hlinkClick r:id="rId3"/>
              </a:defRPr>
            </a:lvl1pPr>
          </a:lstStyle>
          <a:p>
            <a:pPr>
              <a:defRPr u="none"/>
            </a:pPr>
            <a:r>
              <a:rPr u="sng">
                <a:hlinkClick r:id="rId3"/>
              </a:rPr>
              <a:t>http://ichigojam.net/</a:t>
            </a:r>
          </a:p>
        </p:txBody>
      </p:sp>
      <p:sp>
        <p:nvSpPr>
          <p:cNvPr id="155" name="Base-ball! (Appuyez sur une touche pour frapper la balle)"/>
          <p:cNvSpPr txBox="1"/>
          <p:nvPr/>
        </p:nvSpPr>
        <p:spPr>
          <a:xfrm>
            <a:off x="7332303" y="1032671"/>
            <a:ext cx="5525454" cy="29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500"/>
            </a:lvl1pPr>
          </a:lstStyle>
          <a:p>
            <a:r>
              <a:t>Base-ball! (Appuyez sur une touche pour frapper la balle)</a:t>
            </a:r>
          </a:p>
        </p:txBody>
      </p:sp>
      <p:sp>
        <p:nvSpPr>
          <p:cNvPr id="156" name="Rafting! (la touche droite et la touche gauche pour éviter)"/>
          <p:cNvSpPr txBox="1"/>
          <p:nvPr/>
        </p:nvSpPr>
        <p:spPr>
          <a:xfrm>
            <a:off x="494786" y="1027846"/>
            <a:ext cx="5580317" cy="29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500"/>
            </a:lvl1pPr>
          </a:lstStyle>
          <a:p>
            <a:r>
              <a:t>Rafting! (la touche droite et la touche gauche pour éviter)</a:t>
            </a:r>
          </a:p>
        </p:txBody>
      </p:sp>
      <p:sp>
        <p:nvSpPr>
          <p:cNvPr id="157" name="Prise d'écran! (Appuyez sur n'importe quelle touche)"/>
          <p:cNvSpPr txBox="1"/>
          <p:nvPr/>
        </p:nvSpPr>
        <p:spPr>
          <a:xfrm>
            <a:off x="7337945" y="3760717"/>
            <a:ext cx="5063300" cy="29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500"/>
            </a:lvl1pPr>
          </a:lstStyle>
          <a:p>
            <a:r>
              <a:t>Prise d'écran! (Appuyez sur n'importe quelle touche)</a:t>
            </a:r>
          </a:p>
        </p:txBody>
      </p:sp>
      <p:sp>
        <p:nvSpPr>
          <p:cNvPr id="158" name="IchigoJam mini-jeux"/>
          <p:cNvSpPr txBox="1"/>
          <p:nvPr/>
        </p:nvSpPr>
        <p:spPr>
          <a:xfrm>
            <a:off x="278125" y="188867"/>
            <a:ext cx="5528756" cy="552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5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t>IchigoJam mini-jeux</a:t>
            </a:r>
          </a:p>
        </p:txBody>
      </p:sp>
      <p:pic>
        <p:nvPicPr>
          <p:cNvPr id="15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44142" y="8985250"/>
            <a:ext cx="1117601" cy="39370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ift"/>
          <p:cNvSpPr/>
          <p:nvPr/>
        </p:nvSpPr>
        <p:spPr>
          <a:xfrm>
            <a:off x="7426969" y="6623432"/>
            <a:ext cx="1332884" cy="708989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shift</a:t>
            </a:r>
          </a:p>
        </p:txBody>
      </p:sp>
      <p:sp>
        <p:nvSpPr>
          <p:cNvPr id="161" name="Arrow"/>
          <p:cNvSpPr/>
          <p:nvPr/>
        </p:nvSpPr>
        <p:spPr>
          <a:xfrm>
            <a:off x="11042565" y="6739082"/>
            <a:ext cx="568672" cy="568672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5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2" name="+"/>
          <p:cNvSpPr txBox="1"/>
          <p:nvPr/>
        </p:nvSpPr>
        <p:spPr>
          <a:xfrm>
            <a:off x="8941334" y="6609155"/>
            <a:ext cx="497819" cy="686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4000"/>
            </a:lvl1pPr>
          </a:lstStyle>
          <a:p>
            <a:r>
              <a:t>+</a:t>
            </a:r>
          </a:p>
        </p:txBody>
      </p:sp>
      <p:sp>
        <p:nvSpPr>
          <p:cNvPr id="163" name="(…"/>
          <p:cNvSpPr/>
          <p:nvPr/>
        </p:nvSpPr>
        <p:spPr>
          <a:xfrm>
            <a:off x="9679136" y="6447487"/>
            <a:ext cx="1110745" cy="1089553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>
              <a:defRPr sz="18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(</a:t>
            </a:r>
          </a:p>
          <a:p>
            <a:pPr>
              <a:defRPr sz="18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endParaRPr/>
          </a:p>
          <a:p>
            <a:pPr>
              <a:defRPr sz="18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9</a:t>
            </a:r>
          </a:p>
        </p:txBody>
      </p:sp>
      <p:pic>
        <p:nvPicPr>
          <p:cNvPr id="164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747992" y="6531630"/>
            <a:ext cx="909039" cy="958177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Appuyez sur la touche Maj pour taper ‘(‘, ‘)’ ou ‘”’"/>
          <p:cNvSpPr txBox="1"/>
          <p:nvPr/>
        </p:nvSpPr>
        <p:spPr>
          <a:xfrm>
            <a:off x="7844890" y="5802624"/>
            <a:ext cx="5086732" cy="299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500"/>
            </a:pPr>
            <a:r>
              <a:t>Appuyez sur la touche Maj pour taper ‘</a:t>
            </a:r>
            <a:r>
              <a:rPr>
                <a:latin typeface="IchigoJam 1.2"/>
                <a:ea typeface="IchigoJam 1.2"/>
                <a:cs typeface="IchigoJam 1.2"/>
                <a:sym typeface="IchigoJam 1.2"/>
              </a:rPr>
              <a:t>(</a:t>
            </a:r>
            <a:r>
              <a:t>‘, ‘</a:t>
            </a:r>
            <a:r>
              <a:rPr>
                <a:latin typeface="IchigoJam 1.2"/>
                <a:ea typeface="IchigoJam 1.2"/>
                <a:cs typeface="IchigoJam 1.2"/>
                <a:sym typeface="IchigoJam 1.2"/>
              </a:rPr>
              <a:t>)</a:t>
            </a:r>
            <a:r>
              <a:t>’ ou ‘</a:t>
            </a:r>
            <a:r>
              <a:rPr>
                <a:latin typeface="IchigoJam 1.2"/>
                <a:ea typeface="IchigoJam 1.2"/>
                <a:cs typeface="IchigoJam 1.2"/>
                <a:sym typeface="IchigoJam 1.2"/>
              </a:rPr>
              <a:t>”</a:t>
            </a:r>
            <a:r>
              <a:t>’</a:t>
            </a:r>
          </a:p>
        </p:txBody>
      </p:sp>
      <p:pic>
        <p:nvPicPr>
          <p:cNvPr id="166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173383" y="5671322"/>
            <a:ext cx="611378" cy="552450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10 CLS:X=15…"/>
          <p:cNvSpPr txBox="1"/>
          <p:nvPr/>
        </p:nvSpPr>
        <p:spPr>
          <a:xfrm>
            <a:off x="672441" y="1387381"/>
            <a:ext cx="6299201" cy="1538883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/>
              <a:t>10 CLS:X=15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/>
              <a:t>20 LC X,5:?”O”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/>
              <a:t>30 LC RND(32),23:?”*”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/>
              <a:t>35 WAIT 3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/>
              <a:t>36 X=X-BTN(28)+BTN(29)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/>
              <a:t>37 IF SCR(X,5) END 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/>
              <a:t>40 GOTO 20</a:t>
            </a:r>
          </a:p>
        </p:txBody>
      </p:sp>
      <p:sp>
        <p:nvSpPr>
          <p:cNvPr id="168" name="10 LET C,1:CLS…"/>
          <p:cNvSpPr txBox="1"/>
          <p:nvPr/>
        </p:nvSpPr>
        <p:spPr>
          <a:xfrm>
            <a:off x="7517723" y="4100118"/>
            <a:ext cx="5319383" cy="1128514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/>
              <a:t>10 LET C,1:CLS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/>
              <a:t>20 LC RND(32),RND(22)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/>
              <a:t>30 ?CHR$(C)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/>
              <a:t>40 LET K,INKEY():IF K C=K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/>
              <a:t>50 GOTO 20</a:t>
            </a:r>
          </a:p>
        </p:txBody>
      </p:sp>
      <p:sp>
        <p:nvSpPr>
          <p:cNvPr id="169" name="10 LET Y,0…"/>
          <p:cNvSpPr txBox="1"/>
          <p:nvPr/>
        </p:nvSpPr>
        <p:spPr>
          <a:xfrm>
            <a:off x="7517723" y="1385915"/>
            <a:ext cx="5319383" cy="1949252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/>
              <a:t>10 LET Y,0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/>
              <a:t>20 CLS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/>
              <a:t>30 LC 4,15:?”%”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/>
              <a:t>40 LC 5,Y:?”O”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/>
              <a:t>50 IF INKEY() GOTO 90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/>
              <a:t>60 LET Y,Y+1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/>
              <a:t>70 WAIT 6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/>
              <a:t>80 GOTO 20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/>
              <a:t>90 IF Y=15 ?”HIT!”</a:t>
            </a:r>
          </a:p>
        </p:txBody>
      </p:sp>
      <p:pic>
        <p:nvPicPr>
          <p:cNvPr id="170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021765" y="7671490"/>
            <a:ext cx="3972452" cy="1274782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Type! (Tapez de A à Z)"/>
          <p:cNvSpPr txBox="1"/>
          <p:nvPr/>
        </p:nvSpPr>
        <p:spPr>
          <a:xfrm>
            <a:off x="469386" y="5374465"/>
            <a:ext cx="2229041" cy="298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500"/>
            </a:lvl1pPr>
          </a:lstStyle>
          <a:p>
            <a:r>
              <a:t>Type! (Tapez de A à Z)</a:t>
            </a:r>
          </a:p>
        </p:txBody>
      </p:sp>
      <p:sp>
        <p:nvSpPr>
          <p:cNvPr id="172" name="Calc! (Calculez la somme rapidement)"/>
          <p:cNvSpPr txBox="1"/>
          <p:nvPr/>
        </p:nvSpPr>
        <p:spPr>
          <a:xfrm>
            <a:off x="494786" y="7314686"/>
            <a:ext cx="3666173" cy="298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500"/>
            </a:lvl1pPr>
          </a:lstStyle>
          <a:p>
            <a:r>
              <a:t>Calc! (Calculez la somme rapidement)</a:t>
            </a:r>
          </a:p>
        </p:txBody>
      </p:sp>
      <p:sp>
        <p:nvSpPr>
          <p:cNvPr id="173" name="À quelle vitesse?…"/>
          <p:cNvSpPr txBox="1"/>
          <p:nvPr/>
        </p:nvSpPr>
        <p:spPr>
          <a:xfrm>
            <a:off x="542412" y="3267053"/>
            <a:ext cx="5806822" cy="590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500"/>
            </a:pPr>
            <a:r>
              <a:t>À quelle vitesse?</a:t>
            </a:r>
          </a:p>
          <a:p>
            <a:pPr algn="l">
              <a:defRPr sz="1500"/>
            </a:pPr>
            <a:r>
              <a:t>(Appuyez sur la touche Espace après avoir allumé le voyant)</a:t>
            </a:r>
          </a:p>
        </p:txBody>
      </p:sp>
      <p:sp>
        <p:nvSpPr>
          <p:cNvPr id="174" name="10 LED 0…"/>
          <p:cNvSpPr txBox="1"/>
          <p:nvPr/>
        </p:nvSpPr>
        <p:spPr>
          <a:xfrm>
            <a:off x="702813" y="3897964"/>
            <a:ext cx="6289256" cy="1128514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/>
              <a:t>10 LED 0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/>
              <a:t>20 WAIT RND(180)+60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/>
              <a:t>30 LED 1:CLT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/>
              <a:t>40 IF BTN(32)=0 GOTO 40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/>
              <a:t>50 ?TICK()</a:t>
            </a:r>
          </a:p>
        </p:txBody>
      </p:sp>
      <p:sp>
        <p:nvSpPr>
          <p:cNvPr id="175" name="10 LET N,65:CLT…"/>
          <p:cNvSpPr txBox="1"/>
          <p:nvPr/>
        </p:nvSpPr>
        <p:spPr>
          <a:xfrm>
            <a:off x="697841" y="5713459"/>
            <a:ext cx="6299201" cy="1128514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/>
              <a:t>10 LET N,65:CLT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/>
              <a:t>20 ?CHR$(N);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/>
              <a:t>30 IF INKEY()!=N GOTO 30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/>
              <a:t>40 LET N,N+1:IF N&lt;91 GOTO 20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/>
              <a:t>50 ?:?TICK()/60</a:t>
            </a:r>
          </a:p>
        </p:txBody>
      </p:sp>
      <p:sp>
        <p:nvSpPr>
          <p:cNvPr id="176" name="10 LET N,0:CLT…"/>
          <p:cNvSpPr txBox="1"/>
          <p:nvPr/>
        </p:nvSpPr>
        <p:spPr>
          <a:xfrm>
            <a:off x="679444" y="7666014"/>
            <a:ext cx="6299201" cy="1538883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/>
              <a:t>10 LET N,0:CLT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/>
              <a:t>20 LET A,RND(10)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/>
              <a:t>30 LET B,RND(10)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/>
              <a:t>40 ?A;”+”;B;”=“;:INPUT C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/>
              <a:t>50 IF C!=A+B ?”NG!”:END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/>
              <a:t>60 LET N,N+1:IF N&lt;10 GOTO 20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/>
              <a:t>70 ?TICK()/60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608</Words>
  <Application>Microsoft Macintosh PowerPoint</Application>
  <PresentationFormat>Custom</PresentationFormat>
  <Paragraphs>98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こども丸ゴシック</vt:lpstr>
      <vt:lpstr>ヒラギノ角ゴ ProN W3</vt:lpstr>
      <vt:lpstr>ヒラギノ角ゴ ProN W6</vt:lpstr>
      <vt:lpstr>Helvetica</vt:lpstr>
      <vt:lpstr>Helvetica Neue</vt:lpstr>
      <vt:lpstr>IchigoJam 1.2</vt:lpstr>
      <vt:lpstr>White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福野泰介</cp:lastModifiedBy>
  <cp:revision>1</cp:revision>
  <dcterms:modified xsi:type="dcterms:W3CDTF">2018-06-14T01:02:11Z</dcterms:modified>
</cp:coreProperties>
</file>