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ヒラギノ角ゴ ProN W3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ヒラギノ角ゴ ProN W6"/>
          <a:ea typeface="ヒラギノ角ゴ ProN W6"/>
          <a:cs typeface="ヒラギノ角ゴ ProN W6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/Relationships>

</file>

<file path=ppt/charts/_rels/chart1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28647"/>
          <c:y val="0.0849326"/>
          <c:w val="0.66828"/>
          <c:h val="0.7781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4CAAE8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0" i="0" strike="noStrike" sz="5162" u="none">
                    <a:solidFill>
                      <a:srgbClr val="FFFFFF"/>
                    </a:solidFill>
                    <a:effectLst>
                      <a:outerShdw sx="100000" sy="100000" kx="0" ky="0" algn="tl" rotWithShape="1" blurRad="127000" dist="25433" dir="5400000">
                        <a:srgbClr val="000000">
                          <a:alpha val="60000"/>
                        </a:srgbClr>
                      </a:outerShdw>
                    </a:effectLst>
                    <a:latin typeface="ヒラギノ角ゴ ProN W3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Sheet1!$B$1:$H$1</c:f>
              <c:strCache>
                <c:ptCount val="7"/>
                <c:pt idx="0">
                  <c:v>Japan</c:v>
                </c:pt>
                <c:pt idx="1">
                  <c:v>Korea</c:v>
                </c:pt>
                <c:pt idx="2">
                  <c:v>US</c:v>
                </c:pt>
                <c:pt idx="3">
                  <c:v>Switzerland</c:v>
                </c:pt>
                <c:pt idx="4">
                  <c:v>France</c:v>
                </c:pt>
                <c:pt idx="5">
                  <c:v>Germeny</c:v>
                </c:pt>
                <c:pt idx="6">
                  <c:v>UK</c:v>
                </c:pt>
              </c:strCache>
            </c:strRef>
          </c:cat>
          <c:val>
            <c:numRef>
              <c:f>Sheet1!$B$2:$H$2</c:f>
              <c:numCache>
                <c:ptCount val="7"/>
                <c:pt idx="0">
                  <c:v>30.000000</c:v>
                </c:pt>
                <c:pt idx="1">
                  <c:v>80.000000</c:v>
                </c:pt>
                <c:pt idx="2">
                  <c:v>83.000000</c:v>
                </c:pt>
                <c:pt idx="3">
                  <c:v>88.000000</c:v>
                </c:pt>
                <c:pt idx="4">
                  <c:v>89.000000</c:v>
                </c:pt>
                <c:pt idx="5">
                  <c:v>90.000000</c:v>
                </c:pt>
                <c:pt idx="6">
                  <c:v>90.000000</c:v>
                </c:pt>
              </c:numCache>
            </c:numRef>
          </c:val>
        </c:ser>
        <c:gapWidth val="40"/>
        <c:overlap val="-10"/>
        <c:axId val="2094734552"/>
        <c:axId val="2094734553"/>
      </c:barChart>
      <c:catAx>
        <c:axId val="20947345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b="0" i="0" strike="noStrike" sz="4015" u="none">
                <a:solidFill>
                  <a:srgbClr val="000000"/>
                </a:solidFill>
                <a:latin typeface="ヒラギノ角ゴ ProN W3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  <c:max val="100"/>
        </c:scaling>
        <c:delete val="0"/>
        <c:axPos val="b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numFmt formatCode="General" sourceLinked="0"/>
        <c:majorTickMark val="none"/>
        <c:minorTickMark val="none"/>
        <c:tickLblPos val="high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b="0" i="0" strike="noStrike" sz="4015" u="none">
                <a:solidFill>
                  <a:srgbClr val="000000"/>
                </a:solidFill>
                <a:latin typeface="ヒラギノ角ゴ ProN W3"/>
              </a:defRPr>
            </a:pPr>
          </a:p>
        </c:txPr>
        <c:crossAx val="2094734552"/>
        <c:crosses val="autoZero"/>
        <c:crossBetween val="between"/>
        <c:majorUnit val="10"/>
        <c:minorUnit val="5"/>
      </c:valAx>
      <c:spPr>
        <a:noFill/>
        <a:ln w="12700" cap="flat">
          <a:solidFill>
            <a:srgbClr val="000000"/>
          </a:solidFill>
          <a:prstDash val="solid"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Shape 23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タイトル &amp; 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119359" y="85151"/>
            <a:ext cx="414681" cy="330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ここに引用を入力してください。”"/>
          <p:cNvSpPr txBox="1"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“ここに引用を入力してください。”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xfrm>
            <a:off x="24202" y="85151"/>
            <a:ext cx="414681" cy="330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写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xfrm>
            <a:off x="6288709" y="9251950"/>
            <a:ext cx="414682" cy="3302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xfrm>
            <a:off x="40061" y="69292"/>
            <a:ext cx="414682" cy="330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 &amp; サブ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84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55921" y="66163"/>
            <a:ext cx="414682" cy="330201"/>
          </a:xfrm>
          <a:prstGeom prst="rect">
            <a:avLst/>
          </a:prstGeom>
        </p:spPr>
        <p:txBody>
          <a:bodyPr/>
          <a:lstStyle>
            <a:lvl1pPr>
              <a:defRPr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 &amp; 箇条書き コピー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4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>
            <a:noAutofit/>
          </a:bodyPr>
          <a:lstStyle>
            <a:lvl1pPr marL="889000" indent="-571500">
              <a:spcBef>
                <a:spcPts val="2400"/>
              </a:spcBef>
              <a:buSzPct val="171000"/>
              <a:defRPr sz="42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  <a:lvl2pPr marL="1333500" indent="-571500">
              <a:spcBef>
                <a:spcPts val="2400"/>
              </a:spcBef>
              <a:buSzPct val="171000"/>
              <a:defRPr sz="42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2pPr>
            <a:lvl3pPr marL="1778000" indent="-571500">
              <a:spcBef>
                <a:spcPts val="2400"/>
              </a:spcBef>
              <a:buSzPct val="171000"/>
              <a:defRPr sz="42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3pPr>
            <a:lvl4pPr marL="2222500" indent="-571500">
              <a:spcBef>
                <a:spcPts val="2400"/>
              </a:spcBef>
              <a:buSzPct val="171000"/>
              <a:defRPr sz="42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4pPr>
            <a:lvl5pPr marL="2667000" indent="-571500">
              <a:spcBef>
                <a:spcPts val="2400"/>
              </a:spcBef>
              <a:buSzPct val="171000"/>
              <a:defRPr sz="42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xfrm>
            <a:off x="40062" y="66163"/>
            <a:ext cx="414681" cy="330201"/>
          </a:xfrm>
          <a:prstGeom prst="rect">
            <a:avLst/>
          </a:prstGeom>
        </p:spPr>
        <p:txBody>
          <a:bodyPr/>
          <a:lstStyle>
            <a:lvl1pPr>
              <a:defRPr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/>
          <p:nvPr>
            <p:ph type="title"/>
          </p:nvPr>
        </p:nvSpPr>
        <p:spPr>
          <a:xfrm>
            <a:off x="8929" y="-15479"/>
            <a:ext cx="12986942" cy="9784558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6" name="Slide Number"/>
          <p:cNvSpPr txBox="1"/>
          <p:nvPr>
            <p:ph type="sldNum" sz="quarter" idx="2"/>
          </p:nvPr>
        </p:nvSpPr>
        <p:spPr>
          <a:xfrm>
            <a:off x="8342" y="53432"/>
            <a:ext cx="414682" cy="330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タイトルとコンテンツ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"/>
          <p:cNvSpPr/>
          <p:nvPr/>
        </p:nvSpPr>
        <p:spPr>
          <a:xfrm>
            <a:off x="0" y="0"/>
            <a:ext cx="13233400" cy="99314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363636"/>
              </a:gs>
            </a:gsLst>
            <a:lin ang="5400000"/>
          </a:gradFill>
          <a:ln w="12700">
            <a:miter lim="400000"/>
          </a:ln>
        </p:spPr>
        <p:txBody>
          <a:bodyPr lIns="38100" tIns="38100" rIns="38100" bIns="38100" anchor="ctr"/>
          <a:lstStyle/>
          <a:p>
            <a:pPr algn="l" defTabSz="1295400">
              <a:buClr>
                <a:srgbClr val="000000"/>
              </a:buClr>
              <a:defRPr sz="3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grpSp>
        <p:nvGrpSpPr>
          <p:cNvPr id="186" name="Group"/>
          <p:cNvGrpSpPr/>
          <p:nvPr/>
        </p:nvGrpSpPr>
        <p:grpSpPr>
          <a:xfrm>
            <a:off x="11811000" y="9105900"/>
            <a:ext cx="889000" cy="368300"/>
            <a:chOff x="0" y="0"/>
            <a:chExt cx="889000" cy="368300"/>
          </a:xfrm>
        </p:grpSpPr>
        <p:sp>
          <p:nvSpPr>
            <p:cNvPr id="144" name="Rectangle"/>
            <p:cNvSpPr/>
            <p:nvPr/>
          </p:nvSpPr>
          <p:spPr>
            <a:xfrm>
              <a:off x="50800" y="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45" name="Rectangle"/>
            <p:cNvSpPr/>
            <p:nvPr/>
          </p:nvSpPr>
          <p:spPr>
            <a:xfrm>
              <a:off x="508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46" name="Rectangle"/>
            <p:cNvSpPr/>
            <p:nvPr/>
          </p:nvSpPr>
          <p:spPr>
            <a:xfrm>
              <a:off x="50800" y="1651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47" name="Rectangle"/>
            <p:cNvSpPr/>
            <p:nvPr/>
          </p:nvSpPr>
          <p:spPr>
            <a:xfrm>
              <a:off x="508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48" name="Rectangle"/>
            <p:cNvSpPr/>
            <p:nvPr/>
          </p:nvSpPr>
          <p:spPr>
            <a:xfrm>
              <a:off x="50800" y="3175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49" name="Rectangle"/>
            <p:cNvSpPr/>
            <p:nvPr/>
          </p:nvSpPr>
          <p:spPr>
            <a:xfrm>
              <a:off x="0" y="3175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0" name="Rectangle"/>
            <p:cNvSpPr/>
            <p:nvPr/>
          </p:nvSpPr>
          <p:spPr>
            <a:xfrm>
              <a:off x="50800" y="2667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1" name="Rectangle"/>
            <p:cNvSpPr/>
            <p:nvPr/>
          </p:nvSpPr>
          <p:spPr>
            <a:xfrm>
              <a:off x="1651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2" name="Rectangle"/>
            <p:cNvSpPr/>
            <p:nvPr/>
          </p:nvSpPr>
          <p:spPr>
            <a:xfrm>
              <a:off x="165100" y="1651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3" name="Rectangle"/>
            <p:cNvSpPr/>
            <p:nvPr/>
          </p:nvSpPr>
          <p:spPr>
            <a:xfrm>
              <a:off x="1651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4" name="Rectangle"/>
            <p:cNvSpPr/>
            <p:nvPr/>
          </p:nvSpPr>
          <p:spPr>
            <a:xfrm>
              <a:off x="165100" y="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5" name="Rectangle"/>
            <p:cNvSpPr/>
            <p:nvPr/>
          </p:nvSpPr>
          <p:spPr>
            <a:xfrm>
              <a:off x="2667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6" name="Rectangle"/>
            <p:cNvSpPr/>
            <p:nvPr/>
          </p:nvSpPr>
          <p:spPr>
            <a:xfrm>
              <a:off x="266700" y="1651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7" name="Rectangle"/>
            <p:cNvSpPr/>
            <p:nvPr/>
          </p:nvSpPr>
          <p:spPr>
            <a:xfrm>
              <a:off x="2667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8" name="Rectangle"/>
            <p:cNvSpPr/>
            <p:nvPr/>
          </p:nvSpPr>
          <p:spPr>
            <a:xfrm>
              <a:off x="3302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9" name="Rectangle"/>
            <p:cNvSpPr/>
            <p:nvPr/>
          </p:nvSpPr>
          <p:spPr>
            <a:xfrm>
              <a:off x="3810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0" name="Rectangle"/>
            <p:cNvSpPr/>
            <p:nvPr/>
          </p:nvSpPr>
          <p:spPr>
            <a:xfrm>
              <a:off x="381000" y="2667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1" name="Rectangle"/>
            <p:cNvSpPr/>
            <p:nvPr/>
          </p:nvSpPr>
          <p:spPr>
            <a:xfrm>
              <a:off x="381000" y="3175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2" name="Rectangle"/>
            <p:cNvSpPr/>
            <p:nvPr/>
          </p:nvSpPr>
          <p:spPr>
            <a:xfrm>
              <a:off x="330200" y="3175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3" name="Rectangle"/>
            <p:cNvSpPr/>
            <p:nvPr/>
          </p:nvSpPr>
          <p:spPr>
            <a:xfrm>
              <a:off x="266700" y="3175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4" name="Rectangle"/>
            <p:cNvSpPr/>
            <p:nvPr/>
          </p:nvSpPr>
          <p:spPr>
            <a:xfrm>
              <a:off x="381000" y="1651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5" name="Rectangle"/>
            <p:cNvSpPr/>
            <p:nvPr/>
          </p:nvSpPr>
          <p:spPr>
            <a:xfrm>
              <a:off x="3810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6" name="Rectangle"/>
            <p:cNvSpPr/>
            <p:nvPr/>
          </p:nvSpPr>
          <p:spPr>
            <a:xfrm>
              <a:off x="3302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7" name="Rectangle"/>
            <p:cNvSpPr/>
            <p:nvPr/>
          </p:nvSpPr>
          <p:spPr>
            <a:xfrm>
              <a:off x="4318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8" name="Rectangle"/>
            <p:cNvSpPr/>
            <p:nvPr/>
          </p:nvSpPr>
          <p:spPr>
            <a:xfrm>
              <a:off x="4953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9" name="Rectangle"/>
            <p:cNvSpPr/>
            <p:nvPr/>
          </p:nvSpPr>
          <p:spPr>
            <a:xfrm>
              <a:off x="5969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0" name="Rectangle"/>
            <p:cNvSpPr/>
            <p:nvPr/>
          </p:nvSpPr>
          <p:spPr>
            <a:xfrm>
              <a:off x="596900" y="2667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1" name="Rectangle"/>
            <p:cNvSpPr/>
            <p:nvPr/>
          </p:nvSpPr>
          <p:spPr>
            <a:xfrm>
              <a:off x="596900" y="3175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2" name="Rectangle"/>
            <p:cNvSpPr/>
            <p:nvPr/>
          </p:nvSpPr>
          <p:spPr>
            <a:xfrm>
              <a:off x="546100" y="3175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3" name="Rectangle"/>
            <p:cNvSpPr/>
            <p:nvPr/>
          </p:nvSpPr>
          <p:spPr>
            <a:xfrm>
              <a:off x="596900" y="1651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4" name="Rectangle"/>
            <p:cNvSpPr/>
            <p:nvPr/>
          </p:nvSpPr>
          <p:spPr>
            <a:xfrm>
              <a:off x="5969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5" name="Rectangle"/>
            <p:cNvSpPr/>
            <p:nvPr/>
          </p:nvSpPr>
          <p:spPr>
            <a:xfrm>
              <a:off x="596900" y="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6" name="Rectangle"/>
            <p:cNvSpPr/>
            <p:nvPr/>
          </p:nvSpPr>
          <p:spPr>
            <a:xfrm>
              <a:off x="7112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7" name="Rectangle"/>
            <p:cNvSpPr/>
            <p:nvPr/>
          </p:nvSpPr>
          <p:spPr>
            <a:xfrm>
              <a:off x="711200" y="1651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8" name="Rectangle"/>
            <p:cNvSpPr/>
            <p:nvPr/>
          </p:nvSpPr>
          <p:spPr>
            <a:xfrm>
              <a:off x="7112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9" name="Rectangle"/>
            <p:cNvSpPr/>
            <p:nvPr/>
          </p:nvSpPr>
          <p:spPr>
            <a:xfrm>
              <a:off x="711200" y="2667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80" name="Rectangle"/>
            <p:cNvSpPr/>
            <p:nvPr/>
          </p:nvSpPr>
          <p:spPr>
            <a:xfrm>
              <a:off x="711200" y="3175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81" name="Rectangle"/>
            <p:cNvSpPr/>
            <p:nvPr/>
          </p:nvSpPr>
          <p:spPr>
            <a:xfrm>
              <a:off x="7620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82" name="Rectangle"/>
            <p:cNvSpPr/>
            <p:nvPr/>
          </p:nvSpPr>
          <p:spPr>
            <a:xfrm>
              <a:off x="812800" y="1016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83" name="Rectangle"/>
            <p:cNvSpPr/>
            <p:nvPr/>
          </p:nvSpPr>
          <p:spPr>
            <a:xfrm>
              <a:off x="812800" y="1651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84" name="Rectangle"/>
            <p:cNvSpPr/>
            <p:nvPr/>
          </p:nvSpPr>
          <p:spPr>
            <a:xfrm>
              <a:off x="8128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85" name="Rectangle"/>
            <p:cNvSpPr/>
            <p:nvPr/>
          </p:nvSpPr>
          <p:spPr>
            <a:xfrm>
              <a:off x="762000" y="215900"/>
              <a:ext cx="76200" cy="50800"/>
            </a:xfrm>
            <a:prstGeom prst="rect">
              <a:avLst/>
            </a:prstGeom>
            <a:solidFill>
              <a:srgbClr val="92929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algn="l" defTabSz="1295400">
                <a:buClr>
                  <a:srgbClr val="000000"/>
                </a:buClr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87" name="Title Text"/>
          <p:cNvSpPr txBox="1"/>
          <p:nvPr>
            <p:ph type="title"/>
          </p:nvPr>
        </p:nvSpPr>
        <p:spPr>
          <a:xfrm>
            <a:off x="647700" y="647700"/>
            <a:ext cx="11709400" cy="2057400"/>
          </a:xfrm>
          <a:prstGeom prst="rect">
            <a:avLst/>
          </a:prstGeom>
        </p:spPr>
        <p:txBody>
          <a:bodyPr lIns="38100" tIns="38100" rIns="38100" bIns="38100">
            <a:noAutofit/>
          </a:bodyPr>
          <a:lstStyle>
            <a:lvl1pPr defTabSz="1295400">
              <a:defRPr sz="50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ヒラギノ角ゴ Std"/>
                <a:ea typeface="ヒラギノ角ゴ Std"/>
                <a:cs typeface="ヒラギノ角ゴ Std"/>
                <a:sym typeface="ヒラギノ角ゴ St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8" name="Body Level One…"/>
          <p:cNvSpPr txBox="1"/>
          <p:nvPr>
            <p:ph type="body" idx="1"/>
          </p:nvPr>
        </p:nvSpPr>
        <p:spPr>
          <a:xfrm>
            <a:off x="647700" y="2705100"/>
            <a:ext cx="11709400" cy="7048500"/>
          </a:xfrm>
          <a:prstGeom prst="rect">
            <a:avLst/>
          </a:prstGeom>
        </p:spPr>
        <p:txBody>
          <a:bodyPr lIns="38100" tIns="38100" rIns="38100" bIns="38100" anchor="t">
            <a:noAutofit/>
          </a:bodyPr>
          <a:lstStyle>
            <a:lvl1pPr marL="482600" indent="-482600" defTabSz="1295400">
              <a:spcBef>
                <a:spcPts val="700"/>
              </a:spcBef>
              <a:buClr>
                <a:srgbClr val="EEEEEE"/>
              </a:buClr>
              <a:buSzTx/>
              <a:buFont typeface="ヒラギノ角ゴ Std"/>
              <a:buNone/>
              <a:defRPr sz="30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ヒラギノ角ゴ Std"/>
                <a:ea typeface="ヒラギノ角ゴ Std"/>
                <a:cs typeface="ヒラギノ角ゴ Std"/>
                <a:sym typeface="ヒラギノ角ゴ Std"/>
              </a:defRPr>
            </a:lvl1pPr>
            <a:lvl2pPr marL="1056639" indent="-408939" defTabSz="1295400">
              <a:spcBef>
                <a:spcPts val="700"/>
              </a:spcBef>
              <a:buClr>
                <a:srgbClr val="EEEEEE"/>
              </a:buClr>
              <a:buSzTx/>
              <a:buFont typeface="ヒラギノ角ゴ Std"/>
              <a:buNone/>
              <a:defRPr sz="30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ヒラギノ角ゴ Std"/>
                <a:ea typeface="ヒラギノ角ゴ Std"/>
                <a:cs typeface="ヒラギノ角ゴ Std"/>
                <a:sym typeface="ヒラギノ角ゴ Std"/>
              </a:defRPr>
            </a:lvl2pPr>
            <a:lvl3pPr marL="1625600" indent="-330200" defTabSz="1295400">
              <a:spcBef>
                <a:spcPts val="700"/>
              </a:spcBef>
              <a:buClr>
                <a:srgbClr val="EEEEEE"/>
              </a:buClr>
              <a:buSzTx/>
              <a:buFont typeface="ヒラギノ角ゴ Std"/>
              <a:buNone/>
              <a:defRPr sz="30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ヒラギノ角ゴ Std"/>
                <a:ea typeface="ヒラギノ角ゴ Std"/>
                <a:cs typeface="ヒラギノ角ゴ Std"/>
                <a:sym typeface="ヒラギノ角ゴ Std"/>
              </a:defRPr>
            </a:lvl3pPr>
            <a:lvl4pPr marL="2273300" indent="-317500" defTabSz="1295400">
              <a:spcBef>
                <a:spcPts val="700"/>
              </a:spcBef>
              <a:buClr>
                <a:srgbClr val="EEEEEE"/>
              </a:buClr>
              <a:buSzTx/>
              <a:buFont typeface="ヒラギノ角ゴ Std"/>
              <a:buNone/>
              <a:defRPr sz="30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ヒラギノ角ゴ Std"/>
                <a:ea typeface="ヒラギノ角ゴ Std"/>
                <a:cs typeface="ヒラギノ角ゴ Std"/>
                <a:sym typeface="ヒラギノ角ゴ Std"/>
              </a:defRPr>
            </a:lvl4pPr>
            <a:lvl5pPr marL="2921000" indent="-317500" defTabSz="1295400">
              <a:spcBef>
                <a:spcPts val="700"/>
              </a:spcBef>
              <a:buClr>
                <a:srgbClr val="EEEEEE"/>
              </a:buClr>
              <a:buSzTx/>
              <a:buFont typeface="ヒラギノ角ゴ Std"/>
              <a:buNone/>
              <a:defRPr sz="3000"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ヒラギノ角ゴ Std"/>
                <a:ea typeface="ヒラギノ角ゴ Std"/>
                <a:cs typeface="ヒラギノ角ゴ Std"/>
                <a:sym typeface="ヒラギノ角ゴ St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" name="Slide Number"/>
          <p:cNvSpPr txBox="1"/>
          <p:nvPr>
            <p:ph type="sldNum" sz="quarter" idx="2"/>
          </p:nvPr>
        </p:nvSpPr>
        <p:spPr>
          <a:xfrm>
            <a:off x="11587124" y="9220200"/>
            <a:ext cx="442316" cy="304800"/>
          </a:xfrm>
          <a:prstGeom prst="rect">
            <a:avLst/>
          </a:prstGeom>
          <a:ln w="9525">
            <a:round/>
          </a:ln>
        </p:spPr>
        <p:txBody>
          <a:bodyPr lIns="38100" tIns="38100" rIns="38100" bIns="38100"/>
          <a:lstStyle>
            <a:lvl1pPr algn="r" defTabSz="1295400">
              <a:defRPr>
                <a:solidFill>
                  <a:srgbClr val="EEEEEE"/>
                </a:solidFill>
                <a:uFill>
                  <a:solidFill>
                    <a:srgbClr val="EEEEEE"/>
                  </a:solidFill>
                </a:uFill>
                <a:latin typeface="ヒラギノ角ゴ Std"/>
                <a:ea typeface="ヒラギノ角ゴ Std"/>
                <a:cs typeface="ヒラギノ角ゴ Std"/>
                <a:sym typeface="ヒラギノ角ゴ St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  <a:lvl2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2pPr>
            <a:lvl3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3pPr>
            <a:lvl4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4pPr>
            <a:lvl5pPr>
              <a:defRPr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" name="Slide Number"/>
          <p:cNvSpPr txBox="1"/>
          <p:nvPr>
            <p:ph type="sldNum" sz="quarter" idx="2"/>
          </p:nvPr>
        </p:nvSpPr>
        <p:spPr>
          <a:xfrm>
            <a:off x="55921" y="69292"/>
            <a:ext cx="414681" cy="330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032E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lide Number"/>
          <p:cNvSpPr txBox="1"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F5F8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 Text"/>
          <p:cNvSpPr txBox="1"/>
          <p:nvPr>
            <p:ph type="title"/>
          </p:nvPr>
        </p:nvSpPr>
        <p:spPr>
          <a:xfrm>
            <a:off x="2339974" y="1552574"/>
            <a:ext cx="8324852" cy="161925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7800">
                <a:solidFill>
                  <a:srgbClr val="044C49"/>
                </a:solidFill>
                <a:latin typeface="GenEiGothicN-R"/>
                <a:ea typeface="GenEiGothicN-R"/>
                <a:cs typeface="GenEiGothicN-R"/>
                <a:sym typeface="GenEiGothicN-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3" name="Body Level One…"/>
          <p:cNvSpPr txBox="1"/>
          <p:nvPr>
            <p:ph type="body" sz="half" idx="1"/>
          </p:nvPr>
        </p:nvSpPr>
        <p:spPr>
          <a:xfrm>
            <a:off x="2339974" y="3171825"/>
            <a:ext cx="8324852" cy="4714876"/>
          </a:xfrm>
          <a:prstGeom prst="rect">
            <a:avLst/>
          </a:prstGeom>
        </p:spPr>
        <p:txBody>
          <a:bodyPr lIns="38100" tIns="38100" rIns="38100" bIns="38100"/>
          <a:lstStyle>
            <a:lvl1pPr marL="419805" indent="-419805">
              <a:defRPr sz="3400">
                <a:solidFill>
                  <a:srgbClr val="044C49"/>
                </a:solidFill>
                <a:latin typeface="GenEiGothicN-R"/>
                <a:ea typeface="GenEiGothicN-R"/>
                <a:cs typeface="GenEiGothicN-R"/>
                <a:sym typeface="GenEiGothicN-R"/>
              </a:defRPr>
            </a:lvl1pPr>
            <a:lvl2pPr marL="864305" indent="-419805">
              <a:defRPr sz="3400">
                <a:solidFill>
                  <a:srgbClr val="044C49"/>
                </a:solidFill>
                <a:latin typeface="GenEiGothicN-R"/>
                <a:ea typeface="GenEiGothicN-R"/>
                <a:cs typeface="GenEiGothicN-R"/>
                <a:sym typeface="GenEiGothicN-R"/>
              </a:defRPr>
            </a:lvl2pPr>
            <a:lvl3pPr marL="1308805" indent="-419805">
              <a:defRPr sz="3400">
                <a:solidFill>
                  <a:srgbClr val="044C49"/>
                </a:solidFill>
                <a:latin typeface="GenEiGothicN-R"/>
                <a:ea typeface="GenEiGothicN-R"/>
                <a:cs typeface="GenEiGothicN-R"/>
                <a:sym typeface="GenEiGothicN-R"/>
              </a:defRPr>
            </a:lvl3pPr>
            <a:lvl4pPr marL="1753305" indent="-419805">
              <a:defRPr sz="3400">
                <a:solidFill>
                  <a:srgbClr val="044C49"/>
                </a:solidFill>
                <a:latin typeface="GenEiGothicN-R"/>
                <a:ea typeface="GenEiGothicN-R"/>
                <a:cs typeface="GenEiGothicN-R"/>
                <a:sym typeface="GenEiGothicN-R"/>
              </a:defRPr>
            </a:lvl4pPr>
            <a:lvl5pPr marL="2197805" indent="-419805">
              <a:defRPr sz="3400">
                <a:solidFill>
                  <a:srgbClr val="044C49"/>
                </a:solidFill>
                <a:latin typeface="GenEiGothicN-R"/>
                <a:ea typeface="GenEiGothicN-R"/>
                <a:cs typeface="GenEiGothicN-R"/>
                <a:sym typeface="GenEiGothicN-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" name="Rectangle"/>
          <p:cNvSpPr/>
          <p:nvPr/>
        </p:nvSpPr>
        <p:spPr>
          <a:xfrm>
            <a:off x="-5030" y="9572772"/>
            <a:ext cx="13014860" cy="187807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  <a:latin typeface="GenEiGothicN-R"/>
                <a:ea typeface="GenEiGothicN-R"/>
                <a:cs typeface="GenEiGothicN-R"/>
                <a:sym typeface="GenEiGothicN-R"/>
              </a:defRPr>
            </a:pPr>
          </a:p>
        </p:txBody>
      </p:sp>
      <p:sp>
        <p:nvSpPr>
          <p:cNvPr id="215" name="Rectangle"/>
          <p:cNvSpPr/>
          <p:nvPr/>
        </p:nvSpPr>
        <p:spPr>
          <a:xfrm>
            <a:off x="-5030" y="-18063"/>
            <a:ext cx="13014860" cy="187807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  <a:latin typeface="GenEiGothicN-R"/>
                <a:ea typeface="GenEiGothicN-R"/>
                <a:cs typeface="GenEiGothicN-R"/>
                <a:sym typeface="GenEiGothicN-R"/>
              </a:defRPr>
            </a:pPr>
          </a:p>
        </p:txBody>
      </p:sp>
      <p:sp>
        <p:nvSpPr>
          <p:cNvPr id="216" name="Slide Number"/>
          <p:cNvSpPr txBox="1"/>
          <p:nvPr>
            <p:ph type="sldNum" sz="quarter" idx="2"/>
          </p:nvPr>
        </p:nvSpPr>
        <p:spPr>
          <a:xfrm>
            <a:off x="-123" y="212546"/>
            <a:ext cx="371349" cy="3810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2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画像（横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8342" y="31223"/>
            <a:ext cx="414682" cy="330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 &amp; 箇条書き コピー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84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4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>
            <a:noAutofit/>
          </a:bodyPr>
          <a:lstStyle>
            <a:lvl1pPr marL="889000" indent="-571500">
              <a:spcBef>
                <a:spcPts val="2400"/>
              </a:spcBef>
              <a:buSzPct val="171000"/>
              <a:defRPr sz="42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  <a:lvl2pPr marL="1333500" indent="-571500">
              <a:spcBef>
                <a:spcPts val="2400"/>
              </a:spcBef>
              <a:buSzPct val="171000"/>
              <a:defRPr sz="42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2pPr>
            <a:lvl3pPr marL="1778000" indent="-571500">
              <a:spcBef>
                <a:spcPts val="2400"/>
              </a:spcBef>
              <a:buSzPct val="171000"/>
              <a:defRPr sz="42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3pPr>
            <a:lvl4pPr marL="2222500" indent="-571500">
              <a:spcBef>
                <a:spcPts val="2400"/>
              </a:spcBef>
              <a:buSzPct val="171000"/>
              <a:defRPr sz="42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4pPr>
            <a:lvl5pPr marL="2667000" indent="-571500">
              <a:spcBef>
                <a:spcPts val="2400"/>
              </a:spcBef>
              <a:buSzPct val="171000"/>
              <a:defRPr sz="42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5" name="Slide Number"/>
          <p:cNvSpPr txBox="1"/>
          <p:nvPr>
            <p:ph type="sldNum" sz="quarter" idx="2"/>
          </p:nvPr>
        </p:nvSpPr>
        <p:spPr>
          <a:xfrm>
            <a:off x="6288709" y="9296400"/>
            <a:ext cx="414682" cy="330200"/>
          </a:xfrm>
          <a:prstGeom prst="rect">
            <a:avLst/>
          </a:prstGeom>
        </p:spPr>
        <p:txBody>
          <a:bodyPr/>
          <a:lstStyle>
            <a:lvl1pPr>
              <a:defRPr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xfrm>
            <a:off x="-7517" y="69292"/>
            <a:ext cx="414681" cy="330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画像（縦長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40061" y="101011"/>
            <a:ext cx="414682" cy="330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（上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 &amp; 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タイトル、箇条書き、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-39236" y="21713"/>
            <a:ext cx="414681" cy="330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xfrm>
            <a:off x="8342" y="69292"/>
            <a:ext cx="414682" cy="330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画像（3 点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xfrm>
            <a:off x="-7517" y="37573"/>
            <a:ext cx="414681" cy="3302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lide Number"/>
          <p:cNvSpPr txBox="1"/>
          <p:nvPr>
            <p:ph type="sldNum" sz="quarter" idx="2"/>
          </p:nvPr>
        </p:nvSpPr>
        <p:spPr>
          <a:xfrm>
            <a:off x="24202" y="53432"/>
            <a:ext cx="414681" cy="330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ヒラギノ角ゴ ProN W3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ヒラギノ角ゴ ProN W3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hyperlink" Target="http://fukuno.jig.jp/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Relationship Id="rId3" Type="http://schemas.openxmlformats.org/officeDocument/2006/relationships/image" Target="../media/image8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6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6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Relationship Id="rId3" Type="http://schemas.openxmlformats.org/officeDocument/2006/relationships/image" Target="../media/image15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6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0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tif"/><Relationship Id="rId3" Type="http://schemas.openxmlformats.org/officeDocument/2006/relationships/image" Target="../media/image22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3.png"/><Relationship Id="rId3" Type="http://schemas.openxmlformats.org/officeDocument/2006/relationships/hyperlink" Target="http://ichigojam.net/IchigoJam.html" TargetMode="Externa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0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2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Relationship Id="rId3" Type="http://schemas.openxmlformats.org/officeDocument/2006/relationships/image" Target="../media/image8.pn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hyperlink" Target="http://fukuno.jig.jp/1184" TargetMode="External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chart" Target="../charts/chart1.xml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6.tif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png"/><Relationship Id="rId3" Type="http://schemas.openxmlformats.org/officeDocument/2006/relationships/image" Target="../media/image7.tif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3.png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Relationship Id="rId3" Type="http://schemas.openxmlformats.org/officeDocument/2006/relationships/hyperlink" Target="https://www.youtube.com/watch?v=ZapuZvRatKw" TargetMode="External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5.pn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8.tif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Relationship Id="rId3" Type="http://schemas.openxmlformats.org/officeDocument/2006/relationships/image" Target="../media/image9.tif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"/>
          <p:cNvSpPr/>
          <p:nvPr/>
        </p:nvSpPr>
        <p:spPr>
          <a:xfrm>
            <a:off x="-8467" y="-42334"/>
            <a:ext cx="13021735" cy="718423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35" name="The first programming…"/>
          <p:cNvSpPr txBox="1"/>
          <p:nvPr>
            <p:ph type="title"/>
          </p:nvPr>
        </p:nvSpPr>
        <p:spPr>
          <a:xfrm>
            <a:off x="-40680" y="-368664"/>
            <a:ext cx="13136959" cy="4344128"/>
          </a:xfrm>
          <a:prstGeom prst="rect">
            <a:avLst/>
          </a:prstGeom>
        </p:spPr>
        <p:txBody>
          <a:bodyPr/>
          <a:lstStyle/>
          <a:p>
            <a:pPr>
              <a:defRPr sz="7000">
                <a:solidFill>
                  <a:srgbClr val="FFFFFF"/>
                </a:solidFill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The first programming</a:t>
            </a:r>
          </a:p>
          <a:p>
            <a:pPr>
              <a:defRPr sz="7000">
                <a:solidFill>
                  <a:srgbClr val="FFFFFF"/>
                </a:solidFill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with IchigoJam</a:t>
            </a:r>
          </a:p>
        </p:txBody>
      </p:sp>
      <p:sp>
        <p:nvSpPr>
          <p:cNvPr id="236" name="福野泰介 (Taisuke Fukuno) PCN…"/>
          <p:cNvSpPr txBox="1"/>
          <p:nvPr/>
        </p:nvSpPr>
        <p:spPr>
          <a:xfrm>
            <a:off x="615487" y="7722429"/>
            <a:ext cx="6291791" cy="2153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l">
              <a:defRPr sz="30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  <a:r>
              <a:t>福野泰介 (Taisuke Fukuno) PCN</a:t>
            </a:r>
          </a:p>
          <a:p>
            <a:pPr algn="l">
              <a:defRPr sz="3000"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  <a:r>
              <a:t>@taisukef  </a:t>
            </a:r>
            <a:r>
              <a:rPr u="sng">
                <a:hlinkClick r:id="rId2" invalidUrl="" action="" tgtFrame="" tooltip="" history="1" highlightClick="0" endSnd="0"/>
              </a:rPr>
              <a:t>http://fukuno.jig.jp/</a:t>
            </a:r>
          </a:p>
        </p:txBody>
      </p:sp>
      <p:pic>
        <p:nvPicPr>
          <p:cNvPr id="23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17985" y="8310895"/>
            <a:ext cx="2928540" cy="9761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736157" y="7805803"/>
            <a:ext cx="1801747" cy="1801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0" t="0" r="0" b="2309"/>
          <a:stretch>
            <a:fillRect/>
          </a:stretch>
        </p:blipFill>
        <p:spPr>
          <a:xfrm>
            <a:off x="-560952" y="3674533"/>
            <a:ext cx="7243304" cy="39542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0" t="0" r="0" b="20665"/>
          <a:stretch>
            <a:fillRect/>
          </a:stretch>
        </p:blipFill>
        <p:spPr>
          <a:xfrm>
            <a:off x="6376708" y="3673572"/>
            <a:ext cx="7243367" cy="39543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IchigoJam BASIC…"/>
          <p:cNvSpPr txBox="1"/>
          <p:nvPr/>
        </p:nvSpPr>
        <p:spPr>
          <a:xfrm>
            <a:off x="457200" y="514349"/>
            <a:ext cx="12090400" cy="72009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IchigoJam BASIC</a:t>
            </a:r>
          </a:p>
          <a:p>
            <a:pPr algn="l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OK</a:t>
            </a:r>
          </a:p>
          <a:p>
            <a:pPr algn="l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A</a:t>
            </a:r>
          </a:p>
          <a:p>
            <a:pPr algn="l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Syntax error</a:t>
            </a:r>
          </a:p>
          <a:p>
            <a:pPr algn="l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</p:txBody>
      </p:sp>
      <p:sp>
        <p:nvSpPr>
          <p:cNvPr id="319" name="Rectangle"/>
          <p:cNvSpPr/>
          <p:nvPr/>
        </p:nvSpPr>
        <p:spPr>
          <a:xfrm>
            <a:off x="698500" y="3771900"/>
            <a:ext cx="194271" cy="7317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320" name="エンターキー"/>
          <p:cNvSpPr txBox="1"/>
          <p:nvPr/>
        </p:nvSpPr>
        <p:spPr>
          <a:xfrm>
            <a:off x="7867649" y="8597900"/>
            <a:ext cx="468630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エンターキー</a:t>
            </a:r>
          </a:p>
        </p:txBody>
      </p:sp>
      <p:grpSp>
        <p:nvGrpSpPr>
          <p:cNvPr id="324" name="Group"/>
          <p:cNvGrpSpPr/>
          <p:nvPr/>
        </p:nvGrpSpPr>
        <p:grpSpPr>
          <a:xfrm>
            <a:off x="2020554" y="4861140"/>
            <a:ext cx="8985534" cy="3711360"/>
            <a:chOff x="0" y="0"/>
            <a:chExt cx="8985533" cy="3711359"/>
          </a:xfrm>
        </p:grpSpPr>
        <p:pic>
          <p:nvPicPr>
            <p:cNvPr id="321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963692" cy="37113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2" name="Circle"/>
            <p:cNvSpPr/>
            <p:nvPr/>
          </p:nvSpPr>
          <p:spPr>
            <a:xfrm>
              <a:off x="7542545" y="985671"/>
              <a:ext cx="1442989" cy="1442989"/>
            </a:xfrm>
            <a:prstGeom prst="ellipse">
              <a:avLst/>
            </a:prstGeom>
            <a:noFill/>
            <a:ln w="2540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323" name="A"/>
            <p:cNvSpPr txBox="1"/>
            <p:nvPr/>
          </p:nvSpPr>
          <p:spPr>
            <a:xfrm>
              <a:off x="1516346" y="1730159"/>
              <a:ext cx="368425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3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1240300"/>
            <a:ext cx="3426150" cy="3209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Oval"/>
          <p:cNvSpPr/>
          <p:nvPr/>
        </p:nvSpPr>
        <p:spPr>
          <a:xfrm>
            <a:off x="3073400" y="9022887"/>
            <a:ext cx="7301574" cy="21277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28" name="?"/>
          <p:cNvSpPr txBox="1"/>
          <p:nvPr/>
        </p:nvSpPr>
        <p:spPr>
          <a:xfrm>
            <a:off x="6958118" y="194734"/>
            <a:ext cx="951231" cy="1371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?</a:t>
            </a:r>
          </a:p>
        </p:txBody>
      </p:sp>
      <p:sp>
        <p:nvSpPr>
          <p:cNvPr id="329" name="A"/>
          <p:cNvSpPr txBox="1"/>
          <p:nvPr/>
        </p:nvSpPr>
        <p:spPr>
          <a:xfrm>
            <a:off x="2018922" y="6023928"/>
            <a:ext cx="628016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A</a:t>
            </a:r>
          </a:p>
        </p:txBody>
      </p:sp>
      <p:sp>
        <p:nvSpPr>
          <p:cNvPr id="330" name="Line"/>
          <p:cNvSpPr/>
          <p:nvPr/>
        </p:nvSpPr>
        <p:spPr>
          <a:xfrm flipV="1">
            <a:off x="5816600" y="4675320"/>
            <a:ext cx="0" cy="4121547"/>
          </a:xfrm>
          <a:prstGeom prst="line">
            <a:avLst/>
          </a:prstGeom>
          <a:ln w="1270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31" name="Line"/>
          <p:cNvSpPr/>
          <p:nvPr/>
        </p:nvSpPr>
        <p:spPr>
          <a:xfrm flipV="1">
            <a:off x="7061200" y="4675319"/>
            <a:ext cx="0" cy="4121548"/>
          </a:xfrm>
          <a:prstGeom prst="line">
            <a:avLst/>
          </a:prstGeom>
          <a:ln w="1270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32" name="Syntax error"/>
          <p:cNvSpPr txBox="1"/>
          <p:nvPr/>
        </p:nvSpPr>
        <p:spPr>
          <a:xfrm>
            <a:off x="7820554" y="5905500"/>
            <a:ext cx="5013326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Syntax error</a:t>
            </a:r>
          </a:p>
        </p:txBody>
      </p:sp>
      <p:sp>
        <p:nvSpPr>
          <p:cNvPr id="333" name="I don’t…"/>
          <p:cNvSpPr txBox="1"/>
          <p:nvPr/>
        </p:nvSpPr>
        <p:spPr>
          <a:xfrm>
            <a:off x="8238172" y="2000250"/>
            <a:ext cx="3640456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I don’t</a:t>
            </a:r>
          </a:p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know</a:t>
            </a:r>
          </a:p>
        </p:txBody>
      </p:sp>
      <p:grpSp>
        <p:nvGrpSpPr>
          <p:cNvPr id="337" name="Group"/>
          <p:cNvGrpSpPr/>
          <p:nvPr/>
        </p:nvGrpSpPr>
        <p:grpSpPr>
          <a:xfrm>
            <a:off x="2980491" y="5787072"/>
            <a:ext cx="891680" cy="926691"/>
            <a:chOff x="0" y="0"/>
            <a:chExt cx="891678" cy="926690"/>
          </a:xfrm>
        </p:grpSpPr>
        <p:sp>
          <p:nvSpPr>
            <p:cNvPr id="334" name="Rectangle"/>
            <p:cNvSpPr/>
            <p:nvPr/>
          </p:nvSpPr>
          <p:spPr>
            <a:xfrm>
              <a:off x="0" y="0"/>
              <a:ext cx="891679" cy="92669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335" name="Line"/>
            <p:cNvSpPr/>
            <p:nvPr/>
          </p:nvSpPr>
          <p:spPr>
            <a:xfrm flipH="1" flipV="1">
              <a:off x="126797" y="625796"/>
              <a:ext cx="551827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336" name="Line"/>
            <p:cNvSpPr/>
            <p:nvPr/>
          </p:nvSpPr>
          <p:spPr>
            <a:xfrm flipH="1">
              <a:off x="652070" y="251519"/>
              <a:ext cx="2916" cy="409576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sp>
        <p:nvSpPr>
          <p:cNvPr id="338" name="(A, the Enter key)"/>
          <p:cNvSpPr txBox="1"/>
          <p:nvPr/>
        </p:nvSpPr>
        <p:spPr>
          <a:xfrm>
            <a:off x="888680" y="6991152"/>
            <a:ext cx="411373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(A, the Enter key)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IchigoJam BASIC…"/>
          <p:cNvSpPr txBox="1"/>
          <p:nvPr/>
        </p:nvSpPr>
        <p:spPr>
          <a:xfrm>
            <a:off x="457200" y="514349"/>
            <a:ext cx="12090400" cy="72009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IchigoJam BASIC</a:t>
            </a:r>
          </a:p>
          <a:p>
            <a:pPr algn="l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OK</a:t>
            </a:r>
          </a:p>
          <a:p>
            <a:pPr algn="l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LED1</a:t>
            </a:r>
          </a:p>
          <a:p>
            <a:pPr algn="l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</p:txBody>
      </p:sp>
      <p:sp>
        <p:nvSpPr>
          <p:cNvPr id="341" name="Enter key"/>
          <p:cNvSpPr txBox="1"/>
          <p:nvPr/>
        </p:nvSpPr>
        <p:spPr>
          <a:xfrm>
            <a:off x="7914131" y="8597900"/>
            <a:ext cx="4593337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Enter key</a:t>
            </a:r>
          </a:p>
        </p:txBody>
      </p:sp>
      <p:grpSp>
        <p:nvGrpSpPr>
          <p:cNvPr id="345" name="Group"/>
          <p:cNvGrpSpPr/>
          <p:nvPr/>
        </p:nvGrpSpPr>
        <p:grpSpPr>
          <a:xfrm>
            <a:off x="2020554" y="4861140"/>
            <a:ext cx="8985534" cy="3711360"/>
            <a:chOff x="0" y="0"/>
            <a:chExt cx="8985533" cy="3711359"/>
          </a:xfrm>
        </p:grpSpPr>
        <p:pic>
          <p:nvPicPr>
            <p:cNvPr id="342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963692" cy="37113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3" name="Circle"/>
            <p:cNvSpPr/>
            <p:nvPr/>
          </p:nvSpPr>
          <p:spPr>
            <a:xfrm>
              <a:off x="7542545" y="985671"/>
              <a:ext cx="1442989" cy="1442989"/>
            </a:xfrm>
            <a:prstGeom prst="ellipse">
              <a:avLst/>
            </a:prstGeom>
            <a:noFill/>
            <a:ln w="2540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344" name="A"/>
            <p:cNvSpPr txBox="1"/>
            <p:nvPr/>
          </p:nvSpPr>
          <p:spPr>
            <a:xfrm>
              <a:off x="1516346" y="1730159"/>
              <a:ext cx="368425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3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A</a:t>
              </a:r>
            </a:p>
          </p:txBody>
        </p:sp>
      </p:grpSp>
      <p:sp>
        <p:nvSpPr>
          <p:cNvPr id="346" name="Rectangle"/>
          <p:cNvSpPr/>
          <p:nvPr/>
        </p:nvSpPr>
        <p:spPr>
          <a:xfrm>
            <a:off x="3744145" y="2149521"/>
            <a:ext cx="194272" cy="7317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1240300"/>
            <a:ext cx="3426150" cy="3209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Oval"/>
          <p:cNvSpPr/>
          <p:nvPr/>
        </p:nvSpPr>
        <p:spPr>
          <a:xfrm>
            <a:off x="3073400" y="9022887"/>
            <a:ext cx="7301574" cy="21277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50" name="!"/>
          <p:cNvSpPr txBox="1"/>
          <p:nvPr/>
        </p:nvSpPr>
        <p:spPr>
          <a:xfrm>
            <a:off x="7128298" y="194734"/>
            <a:ext cx="610871" cy="1371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!</a:t>
            </a:r>
          </a:p>
        </p:txBody>
      </p:sp>
      <p:sp>
        <p:nvSpPr>
          <p:cNvPr id="351" name="LED 1"/>
          <p:cNvSpPr txBox="1"/>
          <p:nvPr/>
        </p:nvSpPr>
        <p:spPr>
          <a:xfrm>
            <a:off x="1289883" y="6112735"/>
            <a:ext cx="2227581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LED 1</a:t>
            </a:r>
          </a:p>
        </p:txBody>
      </p:sp>
      <p:sp>
        <p:nvSpPr>
          <p:cNvPr id="352" name="Line"/>
          <p:cNvSpPr/>
          <p:nvPr/>
        </p:nvSpPr>
        <p:spPr>
          <a:xfrm flipV="1">
            <a:off x="5816600" y="4675320"/>
            <a:ext cx="0" cy="4121547"/>
          </a:xfrm>
          <a:prstGeom prst="line">
            <a:avLst/>
          </a:prstGeom>
          <a:ln w="1270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53" name="*"/>
          <p:cNvSpPr txBox="1"/>
          <p:nvPr/>
        </p:nvSpPr>
        <p:spPr>
          <a:xfrm>
            <a:off x="7453841" y="1337733"/>
            <a:ext cx="1060451" cy="137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>
                <a:solidFill>
                  <a:srgbClr val="C8424F"/>
                </a:solidFill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*</a:t>
            </a:r>
          </a:p>
        </p:txBody>
      </p:sp>
      <p:sp>
        <p:nvSpPr>
          <p:cNvPr id="354" name="Line"/>
          <p:cNvSpPr/>
          <p:nvPr/>
        </p:nvSpPr>
        <p:spPr>
          <a:xfrm flipV="1">
            <a:off x="7061200" y="4675319"/>
            <a:ext cx="0" cy="4121548"/>
          </a:xfrm>
          <a:prstGeom prst="line">
            <a:avLst/>
          </a:prstGeom>
          <a:ln w="1270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55" name="OK"/>
          <p:cNvSpPr txBox="1"/>
          <p:nvPr/>
        </p:nvSpPr>
        <p:spPr>
          <a:xfrm>
            <a:off x="8609329" y="5905500"/>
            <a:ext cx="1132841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OK</a:t>
            </a:r>
          </a:p>
        </p:txBody>
      </p:sp>
      <p:sp>
        <p:nvSpPr>
          <p:cNvPr id="356" name="I know it!"/>
          <p:cNvSpPr txBox="1"/>
          <p:nvPr/>
        </p:nvSpPr>
        <p:spPr>
          <a:xfrm>
            <a:off x="8066722" y="2476500"/>
            <a:ext cx="3983356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I know it!</a:t>
            </a:r>
          </a:p>
        </p:txBody>
      </p:sp>
      <p:sp>
        <p:nvSpPr>
          <p:cNvPr id="357" name="Rectangle"/>
          <p:cNvSpPr/>
          <p:nvPr/>
        </p:nvSpPr>
        <p:spPr>
          <a:xfrm>
            <a:off x="22531635" y="-1532037"/>
            <a:ext cx="866280" cy="87967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grpSp>
        <p:nvGrpSpPr>
          <p:cNvPr id="361" name="Group"/>
          <p:cNvGrpSpPr/>
          <p:nvPr/>
        </p:nvGrpSpPr>
        <p:grpSpPr>
          <a:xfrm>
            <a:off x="3924161" y="5922644"/>
            <a:ext cx="891680" cy="926691"/>
            <a:chOff x="0" y="0"/>
            <a:chExt cx="891678" cy="926690"/>
          </a:xfrm>
        </p:grpSpPr>
        <p:sp>
          <p:nvSpPr>
            <p:cNvPr id="358" name="Rectangle"/>
            <p:cNvSpPr/>
            <p:nvPr/>
          </p:nvSpPr>
          <p:spPr>
            <a:xfrm>
              <a:off x="0" y="0"/>
              <a:ext cx="891679" cy="92669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359" name="Line"/>
            <p:cNvSpPr/>
            <p:nvPr/>
          </p:nvSpPr>
          <p:spPr>
            <a:xfrm flipH="1" flipV="1">
              <a:off x="126797" y="625796"/>
              <a:ext cx="551827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360" name="Line"/>
            <p:cNvSpPr/>
            <p:nvPr/>
          </p:nvSpPr>
          <p:spPr>
            <a:xfrm flipH="1">
              <a:off x="652070" y="251519"/>
              <a:ext cx="2916" cy="409576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1240300"/>
            <a:ext cx="3426150" cy="3209000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Oval"/>
          <p:cNvSpPr/>
          <p:nvPr/>
        </p:nvSpPr>
        <p:spPr>
          <a:xfrm>
            <a:off x="3073400" y="9022887"/>
            <a:ext cx="7301574" cy="21277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65" name="!"/>
          <p:cNvSpPr txBox="1"/>
          <p:nvPr/>
        </p:nvSpPr>
        <p:spPr>
          <a:xfrm>
            <a:off x="7128298" y="194734"/>
            <a:ext cx="610871" cy="1371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!</a:t>
            </a:r>
          </a:p>
        </p:txBody>
      </p:sp>
      <p:sp>
        <p:nvSpPr>
          <p:cNvPr id="366" name="Line"/>
          <p:cNvSpPr/>
          <p:nvPr/>
        </p:nvSpPr>
        <p:spPr>
          <a:xfrm flipV="1">
            <a:off x="5816600" y="4675320"/>
            <a:ext cx="0" cy="4121547"/>
          </a:xfrm>
          <a:prstGeom prst="line">
            <a:avLst/>
          </a:prstGeom>
          <a:ln w="1270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67" name="Line"/>
          <p:cNvSpPr/>
          <p:nvPr/>
        </p:nvSpPr>
        <p:spPr>
          <a:xfrm flipV="1">
            <a:off x="7061200" y="4675319"/>
            <a:ext cx="0" cy="4121548"/>
          </a:xfrm>
          <a:prstGeom prst="line">
            <a:avLst/>
          </a:prstGeom>
          <a:ln w="1270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68" name="OK"/>
          <p:cNvSpPr txBox="1"/>
          <p:nvPr/>
        </p:nvSpPr>
        <p:spPr>
          <a:xfrm>
            <a:off x="8609329" y="5905500"/>
            <a:ext cx="1132841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OK</a:t>
            </a:r>
          </a:p>
        </p:txBody>
      </p:sp>
      <p:sp>
        <p:nvSpPr>
          <p:cNvPr id="369" name="LED 0"/>
          <p:cNvSpPr txBox="1"/>
          <p:nvPr/>
        </p:nvSpPr>
        <p:spPr>
          <a:xfrm>
            <a:off x="1220668" y="6112735"/>
            <a:ext cx="2366011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LED 0</a:t>
            </a:r>
          </a:p>
        </p:txBody>
      </p:sp>
      <p:grpSp>
        <p:nvGrpSpPr>
          <p:cNvPr id="373" name="Group"/>
          <p:cNvGrpSpPr/>
          <p:nvPr/>
        </p:nvGrpSpPr>
        <p:grpSpPr>
          <a:xfrm>
            <a:off x="3924161" y="5922644"/>
            <a:ext cx="891680" cy="926691"/>
            <a:chOff x="0" y="0"/>
            <a:chExt cx="891678" cy="926690"/>
          </a:xfrm>
        </p:grpSpPr>
        <p:sp>
          <p:nvSpPr>
            <p:cNvPr id="370" name="Rectangle"/>
            <p:cNvSpPr/>
            <p:nvPr/>
          </p:nvSpPr>
          <p:spPr>
            <a:xfrm>
              <a:off x="0" y="0"/>
              <a:ext cx="891679" cy="92669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371" name="Line"/>
            <p:cNvSpPr/>
            <p:nvPr/>
          </p:nvSpPr>
          <p:spPr>
            <a:xfrm flipH="1" flipV="1">
              <a:off x="126797" y="625796"/>
              <a:ext cx="551827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372" name="Line"/>
            <p:cNvSpPr/>
            <p:nvPr/>
          </p:nvSpPr>
          <p:spPr>
            <a:xfrm flipH="1">
              <a:off x="652070" y="251519"/>
              <a:ext cx="2916" cy="409576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sp>
        <p:nvSpPr>
          <p:cNvPr id="374" name="I know it!"/>
          <p:cNvSpPr txBox="1"/>
          <p:nvPr/>
        </p:nvSpPr>
        <p:spPr>
          <a:xfrm>
            <a:off x="8066722" y="2476500"/>
            <a:ext cx="3983356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I know it!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CLS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CLS</a:t>
            </a:r>
          </a:p>
        </p:txBody>
      </p:sp>
      <p:pic>
        <p:nvPicPr>
          <p:cNvPr id="37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second command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second command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CLS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CLS</a:t>
            </a:r>
          </a:p>
        </p:txBody>
      </p:sp>
      <p:pic>
        <p:nvPicPr>
          <p:cNvPr id="38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Also “F1”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Also “F1”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LED1:LED0"/>
          <p:cNvSpPr txBox="1"/>
          <p:nvPr/>
        </p:nvSpPr>
        <p:spPr>
          <a:xfrm>
            <a:off x="136525" y="4438649"/>
            <a:ext cx="12731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LED1:LED0</a:t>
            </a:r>
          </a:p>
        </p:txBody>
      </p:sp>
      <p:sp>
        <p:nvSpPr>
          <p:cNvPr id="385" name="「:」colon is 「.」period…"/>
          <p:cNvSpPr txBox="1"/>
          <p:nvPr>
            <p:ph type="title"/>
          </p:nvPr>
        </p:nvSpPr>
        <p:spPr>
          <a:xfrm>
            <a:off x="331417" y="5964766"/>
            <a:ext cx="12341966" cy="147359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496570">
              <a:defRPr sz="42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「:」colon is 「.」period</a:t>
            </a:r>
          </a:p>
          <a:p>
            <a:pPr defTabSz="496570">
              <a:defRPr sz="42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in BASIC language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1240300"/>
            <a:ext cx="3426150" cy="3209000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Oval"/>
          <p:cNvSpPr/>
          <p:nvPr/>
        </p:nvSpPr>
        <p:spPr>
          <a:xfrm>
            <a:off x="3073400" y="9022887"/>
            <a:ext cx="7301574" cy="21277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89" name="Line"/>
          <p:cNvSpPr/>
          <p:nvPr/>
        </p:nvSpPr>
        <p:spPr>
          <a:xfrm flipV="1">
            <a:off x="5816600" y="4675320"/>
            <a:ext cx="0" cy="4121547"/>
          </a:xfrm>
          <a:prstGeom prst="line">
            <a:avLst/>
          </a:prstGeom>
          <a:ln w="1270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90" name="Line"/>
          <p:cNvSpPr/>
          <p:nvPr/>
        </p:nvSpPr>
        <p:spPr>
          <a:xfrm flipV="1">
            <a:off x="7061200" y="4675319"/>
            <a:ext cx="0" cy="4121548"/>
          </a:xfrm>
          <a:prstGeom prst="line">
            <a:avLst/>
          </a:prstGeom>
          <a:ln w="1270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91" name="OK"/>
          <p:cNvSpPr txBox="1"/>
          <p:nvPr/>
        </p:nvSpPr>
        <p:spPr>
          <a:xfrm>
            <a:off x="8274903" y="6112735"/>
            <a:ext cx="1132841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OK</a:t>
            </a:r>
          </a:p>
        </p:txBody>
      </p:sp>
      <p:sp>
        <p:nvSpPr>
          <p:cNvPr id="392" name="LED1:LED0"/>
          <p:cNvSpPr txBox="1"/>
          <p:nvPr/>
        </p:nvSpPr>
        <p:spPr>
          <a:xfrm>
            <a:off x="445650" y="6112735"/>
            <a:ext cx="3916046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LED1:LED0</a:t>
            </a:r>
          </a:p>
        </p:txBody>
      </p:sp>
      <p:grpSp>
        <p:nvGrpSpPr>
          <p:cNvPr id="396" name="Group"/>
          <p:cNvGrpSpPr/>
          <p:nvPr/>
        </p:nvGrpSpPr>
        <p:grpSpPr>
          <a:xfrm>
            <a:off x="4457561" y="6068489"/>
            <a:ext cx="708770" cy="736601"/>
            <a:chOff x="0" y="0"/>
            <a:chExt cx="708769" cy="736599"/>
          </a:xfrm>
        </p:grpSpPr>
        <p:sp>
          <p:nvSpPr>
            <p:cNvPr id="393" name="Rectangle"/>
            <p:cNvSpPr/>
            <p:nvPr/>
          </p:nvSpPr>
          <p:spPr>
            <a:xfrm>
              <a:off x="0" y="0"/>
              <a:ext cx="708770" cy="736600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394" name="Line"/>
            <p:cNvSpPr/>
            <p:nvPr/>
          </p:nvSpPr>
          <p:spPr>
            <a:xfrm flipH="1" flipV="1">
              <a:off x="100787" y="497427"/>
              <a:ext cx="438632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395" name="Line"/>
            <p:cNvSpPr/>
            <p:nvPr/>
          </p:nvSpPr>
          <p:spPr>
            <a:xfrm flipH="1">
              <a:off x="518312" y="199925"/>
              <a:ext cx="2317" cy="32556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sp>
        <p:nvSpPr>
          <p:cNvPr id="397" name="？"/>
          <p:cNvSpPr txBox="1"/>
          <p:nvPr/>
        </p:nvSpPr>
        <p:spPr>
          <a:xfrm>
            <a:off x="10219273" y="8060267"/>
            <a:ext cx="749301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Do you know…"/>
          <p:cNvSpPr txBox="1"/>
          <p:nvPr>
            <p:ph type="title"/>
          </p:nvPr>
        </p:nvSpPr>
        <p:spPr>
          <a:xfrm>
            <a:off x="132159" y="2437606"/>
            <a:ext cx="12740481" cy="2841361"/>
          </a:xfrm>
          <a:prstGeom prst="rect">
            <a:avLst/>
          </a:prstGeom>
        </p:spPr>
        <p:txBody>
          <a:bodyPr/>
          <a:lstStyle/>
          <a:p>
            <a:pPr defTabSz="572516">
              <a:defRPr sz="7840"/>
            </a:pPr>
            <a:r>
              <a:t>Do you know</a:t>
            </a:r>
          </a:p>
          <a:p>
            <a:pPr defTabSz="572516">
              <a:defRPr sz="7840"/>
            </a:pPr>
            <a:r>
              <a:t>speed of computers?</a:t>
            </a:r>
          </a:p>
        </p:txBody>
      </p:sp>
      <p:pic>
        <p:nvPicPr>
          <p:cNvPr id="40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533" y="-2531534"/>
            <a:ext cx="13038667" cy="13038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83397" y="175683"/>
            <a:ext cx="7038006" cy="2098554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IchigoJam $15"/>
          <p:cNvSpPr txBox="1"/>
          <p:nvPr>
            <p:ph type="title"/>
          </p:nvPr>
        </p:nvSpPr>
        <p:spPr>
          <a:xfrm>
            <a:off x="1087966" y="7560822"/>
            <a:ext cx="11099801" cy="2098554"/>
          </a:xfrm>
          <a:prstGeom prst="rect">
            <a:avLst/>
          </a:prstGeom>
        </p:spPr>
        <p:txBody>
          <a:bodyPr/>
          <a:lstStyle>
            <a:lvl1pPr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IchigoJam $15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1$ CPU…"/>
          <p:cNvSpPr txBox="1"/>
          <p:nvPr/>
        </p:nvSpPr>
        <p:spPr>
          <a:xfrm>
            <a:off x="-1" y="4610099"/>
            <a:ext cx="13004801" cy="353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80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rPr>
                <a:solidFill>
                  <a:schemeClr val="accent5"/>
                </a:solidFill>
              </a:rPr>
              <a:t>1$ CPU</a:t>
            </a:r>
          </a:p>
          <a:p>
            <a:pPr>
              <a:defRPr sz="60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How many times can it calculate in 1 second?</a:t>
            </a:r>
          </a:p>
        </p:txBody>
      </p:sp>
      <p:pic>
        <p:nvPicPr>
          <p:cNvPr id="40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70400" y="491066"/>
            <a:ext cx="4064000" cy="304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Image: LPC1114 秋月電子"/>
          <p:cNvSpPr txBox="1"/>
          <p:nvPr/>
        </p:nvSpPr>
        <p:spPr>
          <a:xfrm>
            <a:off x="9006755" y="9121378"/>
            <a:ext cx="366072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Image: LPC1114 秋月電子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50,000,000 times!…"/>
          <p:cNvSpPr txBox="1"/>
          <p:nvPr/>
        </p:nvSpPr>
        <p:spPr>
          <a:xfrm>
            <a:off x="-1" y="4411133"/>
            <a:ext cx="13004801" cy="365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80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50,000,000 times!</a:t>
            </a:r>
          </a:p>
          <a:p>
            <a:pPr>
              <a:defRPr sz="80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（５千万回）</a:t>
            </a:r>
          </a:p>
          <a:p>
            <a:pPr>
              <a:defRPr sz="40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(ARM RISC CPU, maximum clock: 50MHz)</a:t>
            </a:r>
          </a:p>
        </p:txBody>
      </p:sp>
      <p:pic>
        <p:nvPicPr>
          <p:cNvPr id="40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70400" y="491066"/>
            <a:ext cx="4064000" cy="3048001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Image: LPC1114 秋月電子"/>
          <p:cNvSpPr txBox="1"/>
          <p:nvPr/>
        </p:nvSpPr>
        <p:spPr>
          <a:xfrm>
            <a:off x="9006755" y="9121378"/>
            <a:ext cx="366072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Image: LPC1114 秋月電子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52475" y="1095709"/>
            <a:ext cx="2254912" cy="1330087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(C)TSUKUMO"/>
          <p:cNvSpPr txBox="1"/>
          <p:nvPr/>
        </p:nvSpPr>
        <p:spPr>
          <a:xfrm>
            <a:off x="7159358" y="2557326"/>
            <a:ext cx="1836167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(C)TSUKUMO</a:t>
            </a:r>
          </a:p>
        </p:txBody>
      </p:sp>
      <p:pic>
        <p:nvPicPr>
          <p:cNvPr id="41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5176" y="1299616"/>
            <a:ext cx="2202933" cy="1409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01667" y="778686"/>
            <a:ext cx="1265599" cy="2451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80468" y="1217301"/>
            <a:ext cx="3046361" cy="157403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15" name="Table"/>
          <p:cNvGraphicFramePr/>
          <p:nvPr/>
        </p:nvGraphicFramePr>
        <p:xfrm>
          <a:off x="-22358" y="3818466"/>
          <a:ext cx="13049516" cy="593553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3262378"/>
                <a:gridCol w="3262378"/>
                <a:gridCol w="3262378"/>
                <a:gridCol w="3262378"/>
              </a:tblGrid>
              <a:tr h="1483882">
                <a:tc>
                  <a:txBody>
                    <a:bodyPr/>
                    <a:lstStyle/>
                    <a:p>
                      <a:pPr defTabSz="914400"/>
                      <a:r>
                        <a:rPr sz="3400"/>
                        <a:t>IchigoJam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/>
                        <a:t>iPhone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/>
                        <a:t>PC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/>
                        <a:t>super computer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483882">
                <a:tc>
                  <a:txBody>
                    <a:bodyPr/>
                    <a:lstStyle/>
                    <a:p>
                      <a:pPr defTabSz="914400"/>
                      <a:r>
                        <a:rPr sz="3400"/>
                        <a:t>50M
5000万回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/>
                        <a:t>40G
400億回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/>
                        <a:t>10T
10兆回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/>
                        <a:t>10P
1京回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483882">
                <a:tc>
                  <a:txBody>
                    <a:bodyPr/>
                    <a:lstStyle/>
                    <a:p>
                      <a:pPr defTabSz="914400"/>
                      <a:r>
                        <a:rPr sz="3000">
                          <a:solidFill>
                            <a:schemeClr val="accent5"/>
                          </a:solidFill>
                          <a:latin typeface="ヒラギノ角ゴ ProN W6"/>
                          <a:ea typeface="ヒラギノ角ゴ ProN W6"/>
                          <a:cs typeface="ヒラギノ角ゴ ProN W6"/>
                          <a:sym typeface="ヒラギノ角ゴ ProN W6"/>
                        </a:rPr>
                        <a:t>IchigoJam
何台分？→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000">
                          <a:solidFill>
                            <a:schemeClr val="accent5"/>
                          </a:solidFill>
                          <a:latin typeface="ヒラギノ角ゴ ProN W6"/>
                          <a:ea typeface="ヒラギノ角ゴ ProN W6"/>
                          <a:cs typeface="ヒラギノ角ゴ ProN W6"/>
                          <a:sym typeface="ヒラギノ角ゴ ProN W6"/>
                        </a:rPr>
                        <a:t>x600
600台分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000">
                          <a:solidFill>
                            <a:schemeClr val="accent5"/>
                          </a:solidFill>
                          <a:latin typeface="ヒラギノ角ゴ ProN W6"/>
                          <a:ea typeface="ヒラギノ角ゴ ProN W6"/>
                          <a:cs typeface="ヒラギノ角ゴ ProN W6"/>
                          <a:sym typeface="ヒラギノ角ゴ ProN W6"/>
                        </a:rPr>
                        <a:t>x200,000
20万台分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000">
                          <a:solidFill>
                            <a:schemeClr val="accent5"/>
                          </a:solidFill>
                          <a:latin typeface="ヒラギノ角ゴ ProN W6"/>
                          <a:ea typeface="ヒラギノ角ゴ ProN W6"/>
                          <a:cs typeface="ヒラギノ角ゴ ProN W6"/>
                          <a:sym typeface="ヒラギノ角ゴ ProN W6"/>
                        </a:rPr>
                        <a:t>x200,000,000
2億台分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483882">
                <a:tc>
                  <a:txBody>
                    <a:bodyPr/>
                    <a:lstStyle/>
                    <a:p>
                      <a:pPr defTabSz="914400"/>
                      <a:r>
                        <a:rPr sz="3400"/>
                        <a:t>1500yen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/>
                        <a:t>70kyen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/>
                        <a:t>100kyen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400"/>
                        <a:t>112Myen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416" name="(C)Apple"/>
          <p:cNvSpPr txBox="1"/>
          <p:nvPr/>
        </p:nvSpPr>
        <p:spPr>
          <a:xfrm>
            <a:off x="4227152" y="3346407"/>
            <a:ext cx="121462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(C)Apple</a:t>
            </a:r>
          </a:p>
        </p:txBody>
      </p:sp>
      <p:sp>
        <p:nvSpPr>
          <p:cNvPr id="417" name="from Wikipedia"/>
          <p:cNvSpPr txBox="1"/>
          <p:nvPr/>
        </p:nvSpPr>
        <p:spPr>
          <a:xfrm>
            <a:off x="10295649" y="2836726"/>
            <a:ext cx="2015999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/>
            <a:r>
              <a:t>from Wikipedia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freeze!?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freeze!?</a:t>
            </a:r>
          </a:p>
        </p:txBody>
      </p:sp>
      <p:sp>
        <p:nvSpPr>
          <p:cNvPr id="421" name="WAIT600"/>
          <p:cNvSpPr txBox="1"/>
          <p:nvPr/>
        </p:nvSpPr>
        <p:spPr>
          <a:xfrm>
            <a:off x="390525" y="43878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WAIT600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WAIT60"/>
          <p:cNvSpPr txBox="1"/>
          <p:nvPr/>
        </p:nvSpPr>
        <p:spPr>
          <a:xfrm>
            <a:off x="390525" y="43878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WAIT60</a:t>
            </a:r>
          </a:p>
        </p:txBody>
      </p:sp>
      <p:pic>
        <p:nvPicPr>
          <p:cNvPr id="42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60 = 1 second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60 = 1 second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LED1:WAIT60:LED0"/>
          <p:cNvSpPr txBox="1"/>
          <p:nvPr/>
        </p:nvSpPr>
        <p:spPr>
          <a:xfrm>
            <a:off x="136525" y="1272116"/>
            <a:ext cx="12731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LED1:WAIT60:LED0</a:t>
            </a:r>
          </a:p>
        </p:txBody>
      </p:sp>
      <p:sp>
        <p:nvSpPr>
          <p:cNvPr id="428" name="use cursors"/>
          <p:cNvSpPr txBox="1"/>
          <p:nvPr>
            <p:ph type="title"/>
          </p:nvPr>
        </p:nvSpPr>
        <p:spPr>
          <a:xfrm>
            <a:off x="451180" y="2916766"/>
            <a:ext cx="12102439" cy="217070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use cursors</a:t>
            </a:r>
          </a:p>
        </p:txBody>
      </p:sp>
      <p:pic>
        <p:nvPicPr>
          <p:cNvPr id="42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1551" b="0"/>
          <a:stretch>
            <a:fillRect/>
          </a:stretch>
        </p:blipFill>
        <p:spPr>
          <a:xfrm>
            <a:off x="2090142" y="5414664"/>
            <a:ext cx="8824654" cy="3711360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Circle"/>
          <p:cNvSpPr/>
          <p:nvPr/>
        </p:nvSpPr>
        <p:spPr>
          <a:xfrm>
            <a:off x="8976521" y="7388159"/>
            <a:ext cx="1916708" cy="1916708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431" name="A"/>
          <p:cNvSpPr txBox="1"/>
          <p:nvPr/>
        </p:nvSpPr>
        <p:spPr>
          <a:xfrm>
            <a:off x="121419" y="155613"/>
            <a:ext cx="800101" cy="787401"/>
          </a:xfrm>
          <a:prstGeom prst="rect">
            <a:avLst/>
          </a:prstGeom>
          <a:solidFill>
            <a:srgbClr val="000000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Blink 10 times!"/>
          <p:cNvSpPr txBox="1"/>
          <p:nvPr>
            <p:ph type="title"/>
          </p:nvPr>
        </p:nvSpPr>
        <p:spPr>
          <a:xfrm>
            <a:off x="132159" y="3111500"/>
            <a:ext cx="12740481" cy="2159000"/>
          </a:xfrm>
          <a:prstGeom prst="rect">
            <a:avLst/>
          </a:prstGeom>
        </p:spPr>
        <p:txBody>
          <a:bodyPr/>
          <a:lstStyle/>
          <a:p>
            <a:pPr/>
            <a:r>
              <a:t>Blink 10 times!</a:t>
            </a:r>
          </a:p>
        </p:txBody>
      </p:sp>
      <p:pic>
        <p:nvPicPr>
          <p:cNvPr id="43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LED1:WAIT10:LED0:WAIT10:LED1:WAIT10:LED0:WAIT10:LED1:WAIT10:LED0:WAIT10:LED1:WAIT10:LED0:WAIT10:LED1:WAIT10:LED0:WAIT10:LED1:WAIT10:LED0:WAIT10:LED1:WAIT10:LED0:WAIT10:LED1:WAIT10:LED0:WAIT10:LED1:WAIT10:LED0:WAIT10:LED1:WAIT10:LED0"/>
          <p:cNvSpPr txBox="1"/>
          <p:nvPr/>
        </p:nvSpPr>
        <p:spPr>
          <a:xfrm>
            <a:off x="288925" y="2286000"/>
            <a:ext cx="12731750" cy="518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LED1:WAIT10:LED0:WAIT10:LED1:WAIT10:LED0:WAIT10:LED1:WAIT10:LED0:WAIT10:LED1:WAIT10:LED0:WAIT10:LED1:WAIT10:LED0:WAIT10:LED1:WAIT10:LED0:WAIT10:LED1:WAIT10:LED0:WAIT10:LED1:WAIT10:LED0:WAIT10:LED1:WAIT10:LED0:WAIT10:LED1:WAIT10:LED0</a:t>
            </a:r>
          </a:p>
        </p:txBody>
      </p:sp>
      <p:sp>
        <p:nvSpPr>
          <p:cNvPr id="437" name="too long!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5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too long!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1 OUT1:WAIT10…"/>
          <p:cNvSpPr txBox="1"/>
          <p:nvPr/>
        </p:nvSpPr>
        <p:spPr>
          <a:xfrm>
            <a:off x="763058" y="3556000"/>
            <a:ext cx="12731751" cy="264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0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1 OUT1:WAIT10</a:t>
            </a:r>
          </a:p>
          <a:p>
            <a:pPr algn="l">
              <a:defRPr sz="50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2 OUT0:WAIT10</a:t>
            </a:r>
          </a:p>
          <a:p>
            <a:pPr algn="l">
              <a:defRPr sz="5000">
                <a:latin typeface="IchigoJam 1.2"/>
                <a:ea typeface="IchigoJam 1.2"/>
                <a:cs typeface="IchigoJam 1.2"/>
                <a:sym typeface="IchigoJam 1.2"/>
              </a:defRPr>
            </a:pPr>
          </a:p>
        </p:txBody>
      </p:sp>
      <p:sp>
        <p:nvSpPr>
          <p:cNvPr id="440" name="?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5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?</a:t>
            </a:r>
          </a:p>
        </p:txBody>
      </p:sp>
      <p:grpSp>
        <p:nvGrpSpPr>
          <p:cNvPr id="444" name="Group"/>
          <p:cNvGrpSpPr/>
          <p:nvPr/>
        </p:nvGrpSpPr>
        <p:grpSpPr>
          <a:xfrm>
            <a:off x="9118461" y="3657438"/>
            <a:ext cx="464332" cy="482564"/>
            <a:chOff x="0" y="0"/>
            <a:chExt cx="464331" cy="482563"/>
          </a:xfrm>
        </p:grpSpPr>
        <p:sp>
          <p:nvSpPr>
            <p:cNvPr id="441" name="Rectangle"/>
            <p:cNvSpPr/>
            <p:nvPr/>
          </p:nvSpPr>
          <p:spPr>
            <a:xfrm>
              <a:off x="0" y="0"/>
              <a:ext cx="464332" cy="482564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442" name="Line"/>
            <p:cNvSpPr/>
            <p:nvPr/>
          </p:nvSpPr>
          <p:spPr>
            <a:xfrm flipH="1" flipV="1">
              <a:off x="66028" y="325875"/>
              <a:ext cx="28735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443" name="Line"/>
            <p:cNvSpPr/>
            <p:nvPr/>
          </p:nvSpPr>
          <p:spPr>
            <a:xfrm flipH="1">
              <a:off x="339558" y="130975"/>
              <a:ext cx="1519" cy="21328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grpSp>
        <p:nvGrpSpPr>
          <p:cNvPr id="448" name="Group"/>
          <p:cNvGrpSpPr/>
          <p:nvPr/>
        </p:nvGrpSpPr>
        <p:grpSpPr>
          <a:xfrm>
            <a:off x="9105761" y="4318018"/>
            <a:ext cx="464332" cy="482564"/>
            <a:chOff x="0" y="0"/>
            <a:chExt cx="464331" cy="482563"/>
          </a:xfrm>
        </p:grpSpPr>
        <p:sp>
          <p:nvSpPr>
            <p:cNvPr id="445" name="Rectangle"/>
            <p:cNvSpPr/>
            <p:nvPr/>
          </p:nvSpPr>
          <p:spPr>
            <a:xfrm>
              <a:off x="0" y="0"/>
              <a:ext cx="464332" cy="482564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446" name="Line"/>
            <p:cNvSpPr/>
            <p:nvPr/>
          </p:nvSpPr>
          <p:spPr>
            <a:xfrm flipH="1" flipV="1">
              <a:off x="66028" y="325875"/>
              <a:ext cx="28735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447" name="Line"/>
            <p:cNvSpPr/>
            <p:nvPr/>
          </p:nvSpPr>
          <p:spPr>
            <a:xfrm flipH="1">
              <a:off x="339558" y="130975"/>
              <a:ext cx="1519" cy="21328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sp>
        <p:nvSpPr>
          <p:cNvPr id="449" name="B"/>
          <p:cNvSpPr txBox="1"/>
          <p:nvPr/>
        </p:nvSpPr>
        <p:spPr>
          <a:xfrm>
            <a:off x="121419" y="155613"/>
            <a:ext cx="800101" cy="787401"/>
          </a:xfrm>
          <a:prstGeom prst="rect">
            <a:avLst/>
          </a:prstGeom>
          <a:solidFill>
            <a:srgbClr val="000000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B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LIST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LIST</a:t>
            </a:r>
          </a:p>
        </p:txBody>
      </p:sp>
      <p:pic>
        <p:nvPicPr>
          <p:cNvPr id="45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Also “F4”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Also “F4”</a:t>
            </a:r>
          </a:p>
        </p:txBody>
      </p:sp>
      <p:sp>
        <p:nvSpPr>
          <p:cNvPr id="454" name="show me"/>
          <p:cNvSpPr txBox="1"/>
          <p:nvPr>
            <p:ph type="title"/>
          </p:nvPr>
        </p:nvSpPr>
        <p:spPr>
          <a:xfrm>
            <a:off x="293951" y="2611966"/>
            <a:ext cx="7514697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show me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6462" r="0" b="0"/>
          <a:stretch>
            <a:fillRect/>
          </a:stretch>
        </p:blipFill>
        <p:spPr>
          <a:xfrm>
            <a:off x="-1" y="3687631"/>
            <a:ext cx="13004801" cy="6411187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2 meanings…"/>
          <p:cNvSpPr txBox="1"/>
          <p:nvPr/>
        </p:nvSpPr>
        <p:spPr>
          <a:xfrm>
            <a:off x="144176" y="129355"/>
            <a:ext cx="12716448" cy="327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2 meanings</a:t>
            </a:r>
          </a:p>
          <a:p>
            <a:pPr defTabSz="457200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</a:p>
          <a:p>
            <a:pPr marL="705555" indent="-705555" algn="l" defTabSz="457200">
              <a:buSzPct val="100000"/>
              <a:buAutoNum type="arabicPeriod" startAt="1"/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Ichi:1, Go:5 ・・・ $15 computer</a:t>
            </a:r>
          </a:p>
          <a:p>
            <a:pPr marL="705555" indent="-705555" algn="l" defTabSz="457200">
              <a:buSzPct val="100000"/>
              <a:buAutoNum type="arabicPeriod" startAt="1"/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Ichigo(イチゴ）@ja = strawberry@en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RUN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RUN</a:t>
            </a:r>
          </a:p>
        </p:txBody>
      </p:sp>
      <p:pic>
        <p:nvPicPr>
          <p:cNvPr id="45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Also “F5”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Also “F5”</a:t>
            </a:r>
          </a:p>
        </p:txBody>
      </p:sp>
      <p:sp>
        <p:nvSpPr>
          <p:cNvPr id="459" name="Do it!"/>
          <p:cNvSpPr txBox="1"/>
          <p:nvPr>
            <p:ph type="title"/>
          </p:nvPr>
        </p:nvSpPr>
        <p:spPr>
          <a:xfrm>
            <a:off x="293951" y="2611966"/>
            <a:ext cx="7514697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Do it!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3 GOTO1"/>
          <p:cNvSpPr txBox="1"/>
          <p:nvPr/>
        </p:nvSpPr>
        <p:spPr>
          <a:xfrm>
            <a:off x="763058" y="3556000"/>
            <a:ext cx="12731751" cy="264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0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3 GOTO1</a:t>
            </a:r>
          </a:p>
          <a:p>
            <a:pPr algn="l">
              <a:defRPr sz="5000"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algn="l">
              <a:defRPr sz="5000">
                <a:latin typeface="IchigoJam 1.2"/>
                <a:ea typeface="IchigoJam 1.2"/>
                <a:cs typeface="IchigoJam 1.2"/>
                <a:sym typeface="IchigoJam 1.2"/>
              </a:defRPr>
            </a:pPr>
          </a:p>
        </p:txBody>
      </p:sp>
      <p:sp>
        <p:nvSpPr>
          <p:cNvPr id="462" name="use “F4” and “F5”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5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use “F4” and “F5”</a:t>
            </a:r>
          </a:p>
        </p:txBody>
      </p:sp>
      <p:grpSp>
        <p:nvGrpSpPr>
          <p:cNvPr id="466" name="Group"/>
          <p:cNvGrpSpPr/>
          <p:nvPr/>
        </p:nvGrpSpPr>
        <p:grpSpPr>
          <a:xfrm>
            <a:off x="5346561" y="3649151"/>
            <a:ext cx="464332" cy="482565"/>
            <a:chOff x="0" y="0"/>
            <a:chExt cx="464331" cy="482563"/>
          </a:xfrm>
        </p:grpSpPr>
        <p:sp>
          <p:nvSpPr>
            <p:cNvPr id="463" name="Rectangle"/>
            <p:cNvSpPr/>
            <p:nvPr/>
          </p:nvSpPr>
          <p:spPr>
            <a:xfrm>
              <a:off x="0" y="0"/>
              <a:ext cx="464332" cy="482564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464" name="Line"/>
            <p:cNvSpPr/>
            <p:nvPr/>
          </p:nvSpPr>
          <p:spPr>
            <a:xfrm flipH="1" flipV="1">
              <a:off x="66028" y="325875"/>
              <a:ext cx="28735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465" name="Line"/>
            <p:cNvSpPr/>
            <p:nvPr/>
          </p:nvSpPr>
          <p:spPr>
            <a:xfrm flipH="1">
              <a:off x="339558" y="130975"/>
              <a:ext cx="1519" cy="21328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sp>
        <p:nvSpPr>
          <p:cNvPr id="467" name="GOTO command to go 1"/>
          <p:cNvSpPr txBox="1"/>
          <p:nvPr>
            <p:ph type="title"/>
          </p:nvPr>
        </p:nvSpPr>
        <p:spPr>
          <a:xfrm>
            <a:off x="457617" y="608277"/>
            <a:ext cx="11847513" cy="172984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GOTO command to go 1</a:t>
            </a:r>
          </a:p>
        </p:txBody>
      </p:sp>
      <p:sp>
        <p:nvSpPr>
          <p:cNvPr id="468" name="C"/>
          <p:cNvSpPr txBox="1"/>
          <p:nvPr/>
        </p:nvSpPr>
        <p:spPr>
          <a:xfrm>
            <a:off x="121419" y="155613"/>
            <a:ext cx="800101" cy="787401"/>
          </a:xfrm>
          <a:prstGeom prst="rect">
            <a:avLst/>
          </a:prstGeom>
          <a:solidFill>
            <a:srgbClr val="000000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LED GAME…"/>
          <p:cNvSpPr txBox="1"/>
          <p:nvPr>
            <p:ph type="title"/>
          </p:nvPr>
        </p:nvSpPr>
        <p:spPr>
          <a:xfrm>
            <a:off x="132159" y="2210494"/>
            <a:ext cx="12740481" cy="3060006"/>
          </a:xfrm>
          <a:prstGeom prst="rect">
            <a:avLst/>
          </a:prstGeom>
        </p:spPr>
        <p:txBody>
          <a:bodyPr/>
          <a:lstStyle/>
          <a:p>
            <a:pPr defTabSz="432308">
              <a:defRPr sz="5920"/>
            </a:pPr>
            <a:r>
              <a:t>LED GAME</a:t>
            </a:r>
          </a:p>
          <a:p>
            <a:pPr defTabSz="432308">
              <a:defRPr sz="5920"/>
            </a:pPr>
            <a:r>
              <a:t>Stop when light up the LED</a:t>
            </a:r>
          </a:p>
        </p:txBody>
      </p:sp>
      <p:pic>
        <p:nvPicPr>
          <p:cNvPr id="47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[ESC]key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[ESC]key</a:t>
            </a:r>
          </a:p>
        </p:txBody>
      </p:sp>
      <p:pic>
        <p:nvPicPr>
          <p:cNvPr id="47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to stop"/>
          <p:cNvSpPr txBox="1"/>
          <p:nvPr>
            <p:ph type="title"/>
          </p:nvPr>
        </p:nvSpPr>
        <p:spPr>
          <a:xfrm>
            <a:off x="293951" y="2611966"/>
            <a:ext cx="7514697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to stop</a:t>
            </a:r>
          </a:p>
        </p:txBody>
      </p:sp>
      <p:pic>
        <p:nvPicPr>
          <p:cNvPr id="476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1551" b="0"/>
          <a:stretch>
            <a:fillRect/>
          </a:stretch>
        </p:blipFill>
        <p:spPr>
          <a:xfrm>
            <a:off x="1885087" y="6012607"/>
            <a:ext cx="8824654" cy="3711360"/>
          </a:xfrm>
          <a:prstGeom prst="rect">
            <a:avLst/>
          </a:prstGeom>
          <a:ln w="12700">
            <a:miter lim="400000"/>
          </a:ln>
        </p:spPr>
      </p:pic>
      <p:sp>
        <p:nvSpPr>
          <p:cNvPr id="477" name="Circle"/>
          <p:cNvSpPr/>
          <p:nvPr/>
        </p:nvSpPr>
        <p:spPr>
          <a:xfrm>
            <a:off x="2015066" y="5973564"/>
            <a:ext cx="1028371" cy="1028370"/>
          </a:xfrm>
          <a:prstGeom prst="ellipse">
            <a:avLst/>
          </a:prstGeom>
          <a:ln w="254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478" name="A"/>
          <p:cNvSpPr txBox="1"/>
          <p:nvPr/>
        </p:nvSpPr>
        <p:spPr>
          <a:xfrm>
            <a:off x="3401433" y="7742766"/>
            <a:ext cx="368425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1 OUT1:WAIT10…"/>
          <p:cNvSpPr txBox="1"/>
          <p:nvPr/>
        </p:nvSpPr>
        <p:spPr>
          <a:xfrm>
            <a:off x="763058" y="3556000"/>
            <a:ext cx="12731751" cy="264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0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1 OUT1:WAIT10</a:t>
            </a:r>
          </a:p>
          <a:p>
            <a:pPr algn="l">
              <a:defRPr sz="50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2 OUT0:WAIT10</a:t>
            </a:r>
          </a:p>
          <a:p>
            <a:pPr algn="l">
              <a:defRPr sz="50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3 GOTO1</a:t>
            </a:r>
          </a:p>
        </p:txBody>
      </p:sp>
      <p:sp>
        <p:nvSpPr>
          <p:cNvPr id="481" name="F4 / F5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5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F4 / F5</a:t>
            </a:r>
          </a:p>
        </p:txBody>
      </p:sp>
      <p:grpSp>
        <p:nvGrpSpPr>
          <p:cNvPr id="485" name="Group"/>
          <p:cNvGrpSpPr/>
          <p:nvPr/>
        </p:nvGrpSpPr>
        <p:grpSpPr>
          <a:xfrm>
            <a:off x="5312694" y="4961304"/>
            <a:ext cx="464332" cy="482565"/>
            <a:chOff x="0" y="0"/>
            <a:chExt cx="464331" cy="482563"/>
          </a:xfrm>
        </p:grpSpPr>
        <p:sp>
          <p:nvSpPr>
            <p:cNvPr id="482" name="Rectangle"/>
            <p:cNvSpPr/>
            <p:nvPr/>
          </p:nvSpPr>
          <p:spPr>
            <a:xfrm>
              <a:off x="0" y="0"/>
              <a:ext cx="464332" cy="482564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483" name="Line"/>
            <p:cNvSpPr/>
            <p:nvPr/>
          </p:nvSpPr>
          <p:spPr>
            <a:xfrm flipH="1" flipV="1">
              <a:off x="66028" y="325875"/>
              <a:ext cx="28735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484" name="Line"/>
            <p:cNvSpPr/>
            <p:nvPr/>
          </p:nvSpPr>
          <p:spPr>
            <a:xfrm flipH="1">
              <a:off x="339558" y="130975"/>
              <a:ext cx="1519" cy="21328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grpSp>
        <p:nvGrpSpPr>
          <p:cNvPr id="489" name="Group"/>
          <p:cNvGrpSpPr/>
          <p:nvPr/>
        </p:nvGrpSpPr>
        <p:grpSpPr>
          <a:xfrm>
            <a:off x="9118461" y="3657438"/>
            <a:ext cx="464332" cy="482564"/>
            <a:chOff x="0" y="0"/>
            <a:chExt cx="464331" cy="482563"/>
          </a:xfrm>
        </p:grpSpPr>
        <p:sp>
          <p:nvSpPr>
            <p:cNvPr id="486" name="Rectangle"/>
            <p:cNvSpPr/>
            <p:nvPr/>
          </p:nvSpPr>
          <p:spPr>
            <a:xfrm>
              <a:off x="0" y="0"/>
              <a:ext cx="464332" cy="482564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487" name="Line"/>
            <p:cNvSpPr/>
            <p:nvPr/>
          </p:nvSpPr>
          <p:spPr>
            <a:xfrm flipH="1" flipV="1">
              <a:off x="66028" y="325875"/>
              <a:ext cx="28735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488" name="Line"/>
            <p:cNvSpPr/>
            <p:nvPr/>
          </p:nvSpPr>
          <p:spPr>
            <a:xfrm flipH="1">
              <a:off x="339558" y="130975"/>
              <a:ext cx="1519" cy="21328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grpSp>
        <p:nvGrpSpPr>
          <p:cNvPr id="493" name="Group"/>
          <p:cNvGrpSpPr/>
          <p:nvPr/>
        </p:nvGrpSpPr>
        <p:grpSpPr>
          <a:xfrm>
            <a:off x="9105761" y="4318018"/>
            <a:ext cx="464332" cy="482564"/>
            <a:chOff x="0" y="0"/>
            <a:chExt cx="464331" cy="482563"/>
          </a:xfrm>
        </p:grpSpPr>
        <p:sp>
          <p:nvSpPr>
            <p:cNvPr id="490" name="Rectangle"/>
            <p:cNvSpPr/>
            <p:nvPr/>
          </p:nvSpPr>
          <p:spPr>
            <a:xfrm>
              <a:off x="0" y="0"/>
              <a:ext cx="464332" cy="482564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491" name="Line"/>
            <p:cNvSpPr/>
            <p:nvPr/>
          </p:nvSpPr>
          <p:spPr>
            <a:xfrm flipH="1" flipV="1">
              <a:off x="66028" y="325875"/>
              <a:ext cx="287358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492" name="Line"/>
            <p:cNvSpPr/>
            <p:nvPr/>
          </p:nvSpPr>
          <p:spPr>
            <a:xfrm flipH="1">
              <a:off x="339558" y="130975"/>
              <a:ext cx="1519" cy="21328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sp>
        <p:nvSpPr>
          <p:cNvPr id="494" name="Repeating!"/>
          <p:cNvSpPr txBox="1"/>
          <p:nvPr>
            <p:ph type="title"/>
          </p:nvPr>
        </p:nvSpPr>
        <p:spPr>
          <a:xfrm>
            <a:off x="457617" y="608277"/>
            <a:ext cx="11847513" cy="172984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Repeating!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AVE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SAVE</a:t>
            </a:r>
          </a:p>
        </p:txBody>
      </p:sp>
      <p:pic>
        <p:nvPicPr>
          <p:cNvPr id="49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“F3” and the Enter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“F3” and the Enter</a:t>
            </a:r>
          </a:p>
        </p:txBody>
      </p:sp>
      <p:sp>
        <p:nvSpPr>
          <p:cNvPr id="499" name="to save the CPU"/>
          <p:cNvSpPr txBox="1"/>
          <p:nvPr>
            <p:ph type="title"/>
          </p:nvPr>
        </p:nvSpPr>
        <p:spPr>
          <a:xfrm>
            <a:off x="293951" y="2611966"/>
            <a:ext cx="7514697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to save the CPU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Connection Line"/>
          <p:cNvSpPr/>
          <p:nvPr/>
        </p:nvSpPr>
        <p:spPr>
          <a:xfrm>
            <a:off x="1764108" y="5526169"/>
            <a:ext cx="407491" cy="22097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812" h="21600" fill="norm" stroke="1" extrusionOk="0">
                <a:moveTo>
                  <a:pt x="16812" y="21600"/>
                </a:moveTo>
                <a:cubicBezTo>
                  <a:pt x="-1328" y="21178"/>
                  <a:pt x="-4788" y="13978"/>
                  <a:pt x="6432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543" name="Connection Line"/>
          <p:cNvSpPr/>
          <p:nvPr/>
        </p:nvSpPr>
        <p:spPr>
          <a:xfrm>
            <a:off x="8390084" y="6628565"/>
            <a:ext cx="3579940" cy="18022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6" h="20926" fill="norm" stroke="1" extrusionOk="0">
                <a:moveTo>
                  <a:pt x="0" y="20875"/>
                </a:moveTo>
                <a:cubicBezTo>
                  <a:pt x="14459" y="21600"/>
                  <a:pt x="21600" y="14642"/>
                  <a:pt x="21423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pic>
        <p:nvPicPr>
          <p:cNvPr id="50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731"/>
          <a:stretch>
            <a:fillRect/>
          </a:stretch>
        </p:blipFill>
        <p:spPr>
          <a:xfrm>
            <a:off x="3524386" y="6786923"/>
            <a:ext cx="4209336" cy="2612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0" b="6092"/>
          <a:stretch>
            <a:fillRect/>
          </a:stretch>
        </p:blipFill>
        <p:spPr>
          <a:xfrm>
            <a:off x="319616" y="1817121"/>
            <a:ext cx="3805243" cy="26302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9" name="Group"/>
          <p:cNvGrpSpPr/>
          <p:nvPr/>
        </p:nvGrpSpPr>
        <p:grpSpPr>
          <a:xfrm>
            <a:off x="11504880" y="3222323"/>
            <a:ext cx="1051720" cy="1422401"/>
            <a:chOff x="0" y="0"/>
            <a:chExt cx="1051718" cy="1422400"/>
          </a:xfrm>
        </p:grpSpPr>
        <p:sp>
          <p:nvSpPr>
            <p:cNvPr id="505" name="Rectangle"/>
            <p:cNvSpPr/>
            <p:nvPr/>
          </p:nvSpPr>
          <p:spPr>
            <a:xfrm>
              <a:off x="268019" y="0"/>
              <a:ext cx="190501" cy="790642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506" name="Rectangle"/>
            <p:cNvSpPr/>
            <p:nvPr/>
          </p:nvSpPr>
          <p:spPr>
            <a:xfrm>
              <a:off x="603250" y="0"/>
              <a:ext cx="190500" cy="790642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507" name="Rounded Rectangle"/>
            <p:cNvSpPr/>
            <p:nvPr/>
          </p:nvSpPr>
          <p:spPr>
            <a:xfrm>
              <a:off x="0" y="370681"/>
              <a:ext cx="1051719" cy="1051719"/>
            </a:xfrm>
            <a:prstGeom prst="roundRect">
              <a:avLst>
                <a:gd name="adj" fmla="val 15000"/>
              </a:avLst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508" name="Rounded Rectangle"/>
            <p:cNvSpPr/>
            <p:nvPr/>
          </p:nvSpPr>
          <p:spPr>
            <a:xfrm>
              <a:off x="147042" y="1006011"/>
              <a:ext cx="783035" cy="297856"/>
            </a:xfrm>
            <a:prstGeom prst="roundRect">
              <a:avLst>
                <a:gd name="adj" fmla="val 39434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grpSp>
        <p:nvGrpSpPr>
          <p:cNvPr id="512" name="Group"/>
          <p:cNvGrpSpPr/>
          <p:nvPr/>
        </p:nvGrpSpPr>
        <p:grpSpPr>
          <a:xfrm>
            <a:off x="11639222" y="5232991"/>
            <a:ext cx="783036" cy="1511796"/>
            <a:chOff x="0" y="0"/>
            <a:chExt cx="783034" cy="1511795"/>
          </a:xfrm>
        </p:grpSpPr>
        <p:sp>
          <p:nvSpPr>
            <p:cNvPr id="510" name="Rectangle"/>
            <p:cNvSpPr/>
            <p:nvPr/>
          </p:nvSpPr>
          <p:spPr>
            <a:xfrm>
              <a:off x="133677" y="0"/>
              <a:ext cx="515681" cy="621639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511" name="Rounded Rectangle"/>
            <p:cNvSpPr/>
            <p:nvPr/>
          </p:nvSpPr>
          <p:spPr>
            <a:xfrm>
              <a:off x="0" y="460076"/>
              <a:ext cx="783035" cy="1051720"/>
            </a:xfrm>
            <a:prstGeom prst="roundRect">
              <a:avLst>
                <a:gd name="adj" fmla="val 20147"/>
              </a:avLst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grpSp>
        <p:nvGrpSpPr>
          <p:cNvPr id="515" name="Group"/>
          <p:cNvGrpSpPr/>
          <p:nvPr/>
        </p:nvGrpSpPr>
        <p:grpSpPr>
          <a:xfrm>
            <a:off x="7606924" y="8208259"/>
            <a:ext cx="783036" cy="405573"/>
            <a:chOff x="0" y="0"/>
            <a:chExt cx="783034" cy="405572"/>
          </a:xfrm>
        </p:grpSpPr>
        <p:sp>
          <p:nvSpPr>
            <p:cNvPr id="513" name="Rectangle"/>
            <p:cNvSpPr/>
            <p:nvPr/>
          </p:nvSpPr>
          <p:spPr>
            <a:xfrm rot="16200000">
              <a:off x="27440" y="41797"/>
              <a:ext cx="267098" cy="321979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514" name="Rounded Rectangle"/>
            <p:cNvSpPr/>
            <p:nvPr/>
          </p:nvSpPr>
          <p:spPr>
            <a:xfrm rot="16200000">
              <a:off x="307879" y="-69583"/>
              <a:ext cx="405573" cy="544739"/>
            </a:xfrm>
            <a:prstGeom prst="roundRect">
              <a:avLst>
                <a:gd name="adj" fmla="val 20147"/>
              </a:avLst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grpSp>
        <p:nvGrpSpPr>
          <p:cNvPr id="518" name="Group"/>
          <p:cNvGrpSpPr/>
          <p:nvPr/>
        </p:nvGrpSpPr>
        <p:grpSpPr>
          <a:xfrm>
            <a:off x="7553742" y="7289790"/>
            <a:ext cx="1511796" cy="783036"/>
            <a:chOff x="0" y="0"/>
            <a:chExt cx="1511795" cy="783034"/>
          </a:xfrm>
        </p:grpSpPr>
        <p:sp>
          <p:nvSpPr>
            <p:cNvPr id="516" name="Rectangle"/>
            <p:cNvSpPr/>
            <p:nvPr/>
          </p:nvSpPr>
          <p:spPr>
            <a:xfrm rot="16200000">
              <a:off x="52979" y="80697"/>
              <a:ext cx="515681" cy="621640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517" name="Rounded Rectangle"/>
            <p:cNvSpPr/>
            <p:nvPr/>
          </p:nvSpPr>
          <p:spPr>
            <a:xfrm rot="16200000">
              <a:off x="594418" y="-134343"/>
              <a:ext cx="783036" cy="1051720"/>
            </a:xfrm>
            <a:prstGeom prst="roundRect">
              <a:avLst>
                <a:gd name="adj" fmla="val 20147"/>
              </a:avLst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grpSp>
        <p:nvGrpSpPr>
          <p:cNvPr id="521" name="Group"/>
          <p:cNvGrpSpPr/>
          <p:nvPr/>
        </p:nvGrpSpPr>
        <p:grpSpPr>
          <a:xfrm>
            <a:off x="2114672" y="7399534"/>
            <a:ext cx="1333233" cy="690548"/>
            <a:chOff x="0" y="0"/>
            <a:chExt cx="1333232" cy="690547"/>
          </a:xfrm>
        </p:grpSpPr>
        <p:sp>
          <p:nvSpPr>
            <p:cNvPr id="519" name="Rectangle"/>
            <p:cNvSpPr/>
            <p:nvPr/>
          </p:nvSpPr>
          <p:spPr>
            <a:xfrm rot="5400000">
              <a:off x="831739" y="71166"/>
              <a:ext cx="454772" cy="548215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520" name="Rounded Rectangle"/>
            <p:cNvSpPr/>
            <p:nvPr/>
          </p:nvSpPr>
          <p:spPr>
            <a:xfrm rot="5400000">
              <a:off x="118474" y="-118475"/>
              <a:ext cx="690549" cy="927498"/>
            </a:xfrm>
            <a:prstGeom prst="roundRect">
              <a:avLst>
                <a:gd name="adj" fmla="val 20147"/>
              </a:avLst>
            </a:pr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grpSp>
        <p:nvGrpSpPr>
          <p:cNvPr id="524" name="Group"/>
          <p:cNvGrpSpPr/>
          <p:nvPr/>
        </p:nvGrpSpPr>
        <p:grpSpPr>
          <a:xfrm rot="16200000">
            <a:off x="1191805" y="5139700"/>
            <a:ext cx="1333233" cy="690549"/>
            <a:chOff x="0" y="0"/>
            <a:chExt cx="1333232" cy="690547"/>
          </a:xfrm>
        </p:grpSpPr>
        <p:sp>
          <p:nvSpPr>
            <p:cNvPr id="522" name="Rectangle"/>
            <p:cNvSpPr/>
            <p:nvPr/>
          </p:nvSpPr>
          <p:spPr>
            <a:xfrm rot="5400000">
              <a:off x="831739" y="71166"/>
              <a:ext cx="454772" cy="548215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523" name="Rounded Rectangle"/>
            <p:cNvSpPr/>
            <p:nvPr/>
          </p:nvSpPr>
          <p:spPr>
            <a:xfrm rot="5400000">
              <a:off x="118474" y="-118475"/>
              <a:ext cx="690549" cy="927498"/>
            </a:xfrm>
            <a:prstGeom prst="roundRect">
              <a:avLst>
                <a:gd name="adj" fmla="val 20147"/>
              </a:avLst>
            </a:pr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sp>
        <p:nvSpPr>
          <p:cNvPr id="544" name="Connection Line"/>
          <p:cNvSpPr/>
          <p:nvPr/>
        </p:nvSpPr>
        <p:spPr>
          <a:xfrm>
            <a:off x="8030150" y="4327951"/>
            <a:ext cx="1601954" cy="3356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25" h="21600" fill="norm" stroke="1" extrusionOk="0">
                <a:moveTo>
                  <a:pt x="2464" y="21600"/>
                </a:moveTo>
                <a:cubicBezTo>
                  <a:pt x="21600" y="21451"/>
                  <a:pt x="20779" y="14251"/>
                  <a:pt x="0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pic>
        <p:nvPicPr>
          <p:cNvPr id="526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0" t="0" r="0" b="8549"/>
          <a:stretch>
            <a:fillRect/>
          </a:stretch>
        </p:blipFill>
        <p:spPr>
          <a:xfrm>
            <a:off x="4320914" y="2258497"/>
            <a:ext cx="4851401" cy="2682876"/>
          </a:xfrm>
          <a:prstGeom prst="rect">
            <a:avLst/>
          </a:prstGeom>
          <a:ln w="12700">
            <a:miter lim="400000"/>
          </a:ln>
        </p:spPr>
      </p:pic>
      <p:sp>
        <p:nvSpPr>
          <p:cNvPr id="527" name="1.TV"/>
          <p:cNvSpPr txBox="1"/>
          <p:nvPr>
            <p:ph type="title"/>
          </p:nvPr>
        </p:nvSpPr>
        <p:spPr>
          <a:xfrm>
            <a:off x="707661" y="926135"/>
            <a:ext cx="2800549" cy="1136187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pPr/>
            <a:r>
              <a:t>1.TV</a:t>
            </a:r>
          </a:p>
        </p:txBody>
      </p:sp>
      <p:sp>
        <p:nvSpPr>
          <p:cNvPr id="528" name="3.keyboard"/>
          <p:cNvSpPr txBox="1"/>
          <p:nvPr/>
        </p:nvSpPr>
        <p:spPr>
          <a:xfrm>
            <a:off x="4753609" y="1323357"/>
            <a:ext cx="3986011" cy="1333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554990">
              <a:defRPr sz="47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3.keyboard</a:t>
            </a:r>
          </a:p>
        </p:txBody>
      </p:sp>
      <p:sp>
        <p:nvSpPr>
          <p:cNvPr id="529" name="4.ACadapter"/>
          <p:cNvSpPr txBox="1"/>
          <p:nvPr/>
        </p:nvSpPr>
        <p:spPr>
          <a:xfrm>
            <a:off x="9014192" y="2011479"/>
            <a:ext cx="4190260" cy="1333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4.ACadapter</a:t>
            </a:r>
          </a:p>
        </p:txBody>
      </p:sp>
      <p:sp>
        <p:nvSpPr>
          <p:cNvPr id="530" name="5.microUSB…"/>
          <p:cNvSpPr txBox="1"/>
          <p:nvPr/>
        </p:nvSpPr>
        <p:spPr>
          <a:xfrm>
            <a:off x="9619616" y="8361789"/>
            <a:ext cx="3470536" cy="1333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defTabSz="449833">
              <a:defRPr sz="38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5.microUSB</a:t>
            </a:r>
          </a:p>
          <a:p>
            <a:pPr defTabSz="449833">
              <a:defRPr sz="38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cable</a:t>
            </a:r>
          </a:p>
        </p:txBody>
      </p:sp>
      <p:sp>
        <p:nvSpPr>
          <p:cNvPr id="531" name="2.Video…"/>
          <p:cNvSpPr txBox="1"/>
          <p:nvPr/>
        </p:nvSpPr>
        <p:spPr>
          <a:xfrm>
            <a:off x="-344364" y="8112023"/>
            <a:ext cx="3470536" cy="1333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defTabSz="449833">
              <a:defRPr sz="38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2.Video</a:t>
            </a:r>
          </a:p>
          <a:p>
            <a:pPr defTabSz="449833">
              <a:defRPr sz="38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cable</a:t>
            </a:r>
          </a:p>
        </p:txBody>
      </p:sp>
      <p:pic>
        <p:nvPicPr>
          <p:cNvPr id="53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09977" y="5459416"/>
            <a:ext cx="4190260" cy="1446197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Turn it off and unplug TV and keyboard"/>
          <p:cNvSpPr txBox="1"/>
          <p:nvPr/>
        </p:nvSpPr>
        <p:spPr>
          <a:xfrm>
            <a:off x="608938" y="-47532"/>
            <a:ext cx="11786923" cy="1136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426466">
              <a:defRPr sz="36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Turn it off and unplug TV and keyboard</a:t>
            </a:r>
          </a:p>
        </p:txBody>
      </p:sp>
      <p:sp>
        <p:nvSpPr>
          <p:cNvPr id="534" name="Line"/>
          <p:cNvSpPr/>
          <p:nvPr/>
        </p:nvSpPr>
        <p:spPr>
          <a:xfrm>
            <a:off x="6508229" y="9457266"/>
            <a:ext cx="476772" cy="1"/>
          </a:xfrm>
          <a:prstGeom prst="line">
            <a:avLst/>
          </a:prstGeom>
          <a:ln w="762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535" name="OFF"/>
          <p:cNvSpPr txBox="1"/>
          <p:nvPr/>
        </p:nvSpPr>
        <p:spPr>
          <a:xfrm>
            <a:off x="7082294" y="9112152"/>
            <a:ext cx="935980" cy="664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578358">
              <a:defRPr sz="297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OFF</a:t>
            </a:r>
          </a:p>
        </p:txBody>
      </p:sp>
      <p:grpSp>
        <p:nvGrpSpPr>
          <p:cNvPr id="538" name="Group"/>
          <p:cNvGrpSpPr/>
          <p:nvPr/>
        </p:nvGrpSpPr>
        <p:grpSpPr>
          <a:xfrm>
            <a:off x="7814867" y="6985194"/>
            <a:ext cx="1136188" cy="1136188"/>
            <a:chOff x="0" y="0"/>
            <a:chExt cx="1136186" cy="1136186"/>
          </a:xfrm>
        </p:grpSpPr>
        <p:sp>
          <p:nvSpPr>
            <p:cNvPr id="536" name="Line"/>
            <p:cNvSpPr/>
            <p:nvPr/>
          </p:nvSpPr>
          <p:spPr>
            <a:xfrm flipV="1">
              <a:off x="-1" y="-1"/>
              <a:ext cx="1136188" cy="1136188"/>
            </a:xfrm>
            <a:prstGeom prst="line">
              <a:avLst/>
            </a:prstGeom>
            <a:noFill/>
            <a:ln w="2540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537" name="Line"/>
            <p:cNvSpPr/>
            <p:nvPr/>
          </p:nvSpPr>
          <p:spPr>
            <a:xfrm flipH="1" flipV="1">
              <a:off x="-1" y="-1"/>
              <a:ext cx="1136188" cy="1136188"/>
            </a:xfrm>
            <a:prstGeom prst="line">
              <a:avLst/>
            </a:prstGeom>
            <a:noFill/>
            <a:ln w="2540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grpSp>
        <p:nvGrpSpPr>
          <p:cNvPr id="541" name="Group"/>
          <p:cNvGrpSpPr/>
          <p:nvPr/>
        </p:nvGrpSpPr>
        <p:grpSpPr>
          <a:xfrm>
            <a:off x="2404667" y="7176714"/>
            <a:ext cx="1136188" cy="1136188"/>
            <a:chOff x="0" y="0"/>
            <a:chExt cx="1136186" cy="1136186"/>
          </a:xfrm>
        </p:grpSpPr>
        <p:sp>
          <p:nvSpPr>
            <p:cNvPr id="539" name="Line"/>
            <p:cNvSpPr/>
            <p:nvPr/>
          </p:nvSpPr>
          <p:spPr>
            <a:xfrm flipV="1">
              <a:off x="-1" y="-1"/>
              <a:ext cx="1136188" cy="1136188"/>
            </a:xfrm>
            <a:prstGeom prst="line">
              <a:avLst/>
            </a:prstGeom>
            <a:noFill/>
            <a:ln w="2540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540" name="Line"/>
            <p:cNvSpPr/>
            <p:nvPr/>
          </p:nvSpPr>
          <p:spPr>
            <a:xfrm flipH="1" flipV="1">
              <a:off x="-1" y="-1"/>
              <a:ext cx="1136188" cy="1136188"/>
            </a:xfrm>
            <a:prstGeom prst="line">
              <a:avLst/>
            </a:prstGeom>
            <a:noFill/>
            <a:ln w="2540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Connection Line"/>
          <p:cNvSpPr/>
          <p:nvPr/>
        </p:nvSpPr>
        <p:spPr>
          <a:xfrm>
            <a:off x="8390084" y="6628565"/>
            <a:ext cx="3579940" cy="18022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6" h="20926" fill="norm" stroke="1" extrusionOk="0">
                <a:moveTo>
                  <a:pt x="0" y="20875"/>
                </a:moveTo>
                <a:cubicBezTo>
                  <a:pt x="14459" y="21600"/>
                  <a:pt x="21600" y="14642"/>
                  <a:pt x="21423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pic>
        <p:nvPicPr>
          <p:cNvPr id="54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731"/>
          <a:stretch>
            <a:fillRect/>
          </a:stretch>
        </p:blipFill>
        <p:spPr>
          <a:xfrm>
            <a:off x="3524386" y="6786923"/>
            <a:ext cx="4209336" cy="26120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52" name="Group"/>
          <p:cNvGrpSpPr/>
          <p:nvPr/>
        </p:nvGrpSpPr>
        <p:grpSpPr>
          <a:xfrm>
            <a:off x="11504880" y="3222323"/>
            <a:ext cx="1051720" cy="1422401"/>
            <a:chOff x="0" y="0"/>
            <a:chExt cx="1051718" cy="1422400"/>
          </a:xfrm>
        </p:grpSpPr>
        <p:sp>
          <p:nvSpPr>
            <p:cNvPr id="548" name="Rectangle"/>
            <p:cNvSpPr/>
            <p:nvPr/>
          </p:nvSpPr>
          <p:spPr>
            <a:xfrm>
              <a:off x="268019" y="0"/>
              <a:ext cx="190501" cy="790642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549" name="Rectangle"/>
            <p:cNvSpPr/>
            <p:nvPr/>
          </p:nvSpPr>
          <p:spPr>
            <a:xfrm>
              <a:off x="603250" y="0"/>
              <a:ext cx="190500" cy="790642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550" name="Rounded Rectangle"/>
            <p:cNvSpPr/>
            <p:nvPr/>
          </p:nvSpPr>
          <p:spPr>
            <a:xfrm>
              <a:off x="0" y="370681"/>
              <a:ext cx="1051719" cy="1051719"/>
            </a:xfrm>
            <a:prstGeom prst="roundRect">
              <a:avLst>
                <a:gd name="adj" fmla="val 15000"/>
              </a:avLst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551" name="Rounded Rectangle"/>
            <p:cNvSpPr/>
            <p:nvPr/>
          </p:nvSpPr>
          <p:spPr>
            <a:xfrm>
              <a:off x="147042" y="1006011"/>
              <a:ext cx="783035" cy="297856"/>
            </a:xfrm>
            <a:prstGeom prst="roundRect">
              <a:avLst>
                <a:gd name="adj" fmla="val 39434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grpSp>
        <p:nvGrpSpPr>
          <p:cNvPr id="555" name="Group"/>
          <p:cNvGrpSpPr/>
          <p:nvPr/>
        </p:nvGrpSpPr>
        <p:grpSpPr>
          <a:xfrm>
            <a:off x="11639222" y="5232991"/>
            <a:ext cx="783036" cy="1511796"/>
            <a:chOff x="0" y="0"/>
            <a:chExt cx="783034" cy="1511795"/>
          </a:xfrm>
        </p:grpSpPr>
        <p:sp>
          <p:nvSpPr>
            <p:cNvPr id="553" name="Rectangle"/>
            <p:cNvSpPr/>
            <p:nvPr/>
          </p:nvSpPr>
          <p:spPr>
            <a:xfrm>
              <a:off x="133677" y="0"/>
              <a:ext cx="515681" cy="621639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554" name="Rounded Rectangle"/>
            <p:cNvSpPr/>
            <p:nvPr/>
          </p:nvSpPr>
          <p:spPr>
            <a:xfrm>
              <a:off x="0" y="460076"/>
              <a:ext cx="783035" cy="1051720"/>
            </a:xfrm>
            <a:prstGeom prst="roundRect">
              <a:avLst>
                <a:gd name="adj" fmla="val 20147"/>
              </a:avLst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grpSp>
        <p:nvGrpSpPr>
          <p:cNvPr id="558" name="Group"/>
          <p:cNvGrpSpPr/>
          <p:nvPr/>
        </p:nvGrpSpPr>
        <p:grpSpPr>
          <a:xfrm>
            <a:off x="7606924" y="8208259"/>
            <a:ext cx="783036" cy="405573"/>
            <a:chOff x="0" y="0"/>
            <a:chExt cx="783034" cy="405572"/>
          </a:xfrm>
        </p:grpSpPr>
        <p:sp>
          <p:nvSpPr>
            <p:cNvPr id="556" name="Rectangle"/>
            <p:cNvSpPr/>
            <p:nvPr/>
          </p:nvSpPr>
          <p:spPr>
            <a:xfrm rot="16200000">
              <a:off x="27440" y="41797"/>
              <a:ext cx="267098" cy="321979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557" name="Rounded Rectangle"/>
            <p:cNvSpPr/>
            <p:nvPr/>
          </p:nvSpPr>
          <p:spPr>
            <a:xfrm rot="16200000">
              <a:off x="307879" y="-69583"/>
              <a:ext cx="405573" cy="544739"/>
            </a:xfrm>
            <a:prstGeom prst="roundRect">
              <a:avLst>
                <a:gd name="adj" fmla="val 20147"/>
              </a:avLst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pic>
        <p:nvPicPr>
          <p:cNvPr id="55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09977" y="5459416"/>
            <a:ext cx="4190260" cy="1446197"/>
          </a:xfrm>
          <a:prstGeom prst="rect">
            <a:avLst/>
          </a:prstGeom>
          <a:ln w="12700">
            <a:miter lim="400000"/>
          </a:ln>
        </p:spPr>
      </p:pic>
      <p:sp>
        <p:nvSpPr>
          <p:cNvPr id="560" name="Pressing the button…"/>
          <p:cNvSpPr txBox="1"/>
          <p:nvPr/>
        </p:nvSpPr>
        <p:spPr>
          <a:xfrm>
            <a:off x="608938" y="-47532"/>
            <a:ext cx="11786923" cy="2819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Pressing the button</a:t>
            </a:r>
          </a:p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and turn it on!</a:t>
            </a:r>
          </a:p>
        </p:txBody>
      </p:sp>
      <p:sp>
        <p:nvSpPr>
          <p:cNvPr id="561" name="Line"/>
          <p:cNvSpPr/>
          <p:nvPr/>
        </p:nvSpPr>
        <p:spPr>
          <a:xfrm flipH="1">
            <a:off x="6508229" y="9457266"/>
            <a:ext cx="476772" cy="1"/>
          </a:xfrm>
          <a:prstGeom prst="line">
            <a:avLst/>
          </a:prstGeom>
          <a:ln w="762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562" name="Turn it ON"/>
          <p:cNvSpPr txBox="1"/>
          <p:nvPr/>
        </p:nvSpPr>
        <p:spPr>
          <a:xfrm>
            <a:off x="7082294" y="9112152"/>
            <a:ext cx="2597039" cy="664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578358">
              <a:defRPr sz="297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Turn it ON</a:t>
            </a:r>
          </a:p>
        </p:txBody>
      </p:sp>
      <p:sp>
        <p:nvSpPr>
          <p:cNvPr id="563" name="Line"/>
          <p:cNvSpPr/>
          <p:nvPr/>
        </p:nvSpPr>
        <p:spPr>
          <a:xfrm>
            <a:off x="2749814" y="8271346"/>
            <a:ext cx="1051720" cy="1"/>
          </a:xfrm>
          <a:prstGeom prst="line">
            <a:avLst/>
          </a:prstGeom>
          <a:ln w="1270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564" name="Pressing…"/>
          <p:cNvSpPr txBox="1"/>
          <p:nvPr/>
        </p:nvSpPr>
        <p:spPr>
          <a:xfrm>
            <a:off x="320669" y="7386349"/>
            <a:ext cx="2494309" cy="1769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defTabSz="479044">
              <a:defRPr sz="328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Pressing </a:t>
            </a:r>
          </a:p>
          <a:p>
            <a:pPr defTabSz="479044">
              <a:defRPr sz="328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the button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You made T!"/>
          <p:cNvSpPr txBox="1"/>
          <p:nvPr>
            <p:ph type="title"/>
          </p:nvPr>
        </p:nvSpPr>
        <p:spPr>
          <a:xfrm>
            <a:off x="132159" y="3111500"/>
            <a:ext cx="12740481" cy="2159000"/>
          </a:xfrm>
          <a:prstGeom prst="rect">
            <a:avLst/>
          </a:prstGeom>
        </p:spPr>
        <p:txBody>
          <a:bodyPr/>
          <a:lstStyle/>
          <a:p>
            <a:pPr/>
            <a:r>
              <a:t>You made T!</a:t>
            </a:r>
          </a:p>
        </p:txBody>
      </p:sp>
      <p:pic>
        <p:nvPicPr>
          <p:cNvPr id="56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70823" y="545223"/>
            <a:ext cx="8663154" cy="86631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5" name="Group"/>
          <p:cNvGrpSpPr/>
          <p:nvPr/>
        </p:nvGrpSpPr>
        <p:grpSpPr>
          <a:xfrm>
            <a:off x="3143249" y="3177116"/>
            <a:ext cx="4053418" cy="1792818"/>
            <a:chOff x="0" y="0"/>
            <a:chExt cx="4053416" cy="1792816"/>
          </a:xfrm>
        </p:grpSpPr>
        <p:sp>
          <p:nvSpPr>
            <p:cNvPr id="571" name="Circle"/>
            <p:cNvSpPr/>
            <p:nvPr/>
          </p:nvSpPr>
          <p:spPr>
            <a:xfrm>
              <a:off x="0" y="0"/>
              <a:ext cx="1792817" cy="1792817"/>
            </a:xfrm>
            <a:prstGeom prst="ellipse">
              <a:avLst/>
            </a:prstGeom>
            <a:solidFill>
              <a:srgbClr val="FFFFFF"/>
            </a:solidFill>
            <a:ln w="1270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72" name="Circle"/>
            <p:cNvSpPr/>
            <p:nvPr/>
          </p:nvSpPr>
          <p:spPr>
            <a:xfrm>
              <a:off x="702733" y="572111"/>
              <a:ext cx="648594" cy="648594"/>
            </a:xfrm>
            <a:prstGeom prst="ellipse">
              <a:avLst/>
            </a:prstGeom>
            <a:solidFill>
              <a:srgbClr val="000000"/>
            </a:solidFill>
            <a:ln w="1270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73" name="Circle"/>
            <p:cNvSpPr/>
            <p:nvPr/>
          </p:nvSpPr>
          <p:spPr>
            <a:xfrm>
              <a:off x="2260600" y="0"/>
              <a:ext cx="1792817" cy="1792817"/>
            </a:xfrm>
            <a:prstGeom prst="ellipse">
              <a:avLst/>
            </a:prstGeom>
            <a:solidFill>
              <a:srgbClr val="FFFFFF"/>
            </a:solidFill>
            <a:ln w="1270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74" name="Circle"/>
            <p:cNvSpPr/>
            <p:nvPr/>
          </p:nvSpPr>
          <p:spPr>
            <a:xfrm>
              <a:off x="2641600" y="572111"/>
              <a:ext cx="648594" cy="648594"/>
            </a:xfrm>
            <a:prstGeom prst="ellipse">
              <a:avLst/>
            </a:prstGeom>
            <a:solidFill>
              <a:srgbClr val="000000"/>
            </a:solidFill>
            <a:ln w="1270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576" name="Panasonic"/>
          <p:cNvSpPr txBox="1"/>
          <p:nvPr/>
        </p:nvSpPr>
        <p:spPr>
          <a:xfrm>
            <a:off x="9309506" y="9067800"/>
            <a:ext cx="2412188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Panasonic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Let’s talk to…"/>
          <p:cNvSpPr txBox="1"/>
          <p:nvPr>
            <p:ph type="title"/>
          </p:nvPr>
        </p:nvSpPr>
        <p:spPr>
          <a:xfrm>
            <a:off x="132159" y="1709802"/>
            <a:ext cx="12740482" cy="2951098"/>
          </a:xfrm>
          <a:prstGeom prst="rect">
            <a:avLst/>
          </a:prstGeom>
        </p:spPr>
        <p:txBody>
          <a:bodyPr/>
          <a:lstStyle/>
          <a:p>
            <a:pPr/>
            <a:r>
              <a:t>Let’s talk to</a:t>
            </a:r>
          </a:p>
          <a:p>
            <a:pPr/>
            <a:r>
              <a:t>the computer!</a:t>
            </a:r>
          </a:p>
        </p:txBody>
      </p:sp>
      <p:pic>
        <p:nvPicPr>
          <p:cNvPr id="25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3381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All programmed…"/>
          <p:cNvSpPr txBox="1"/>
          <p:nvPr/>
        </p:nvSpPr>
        <p:spPr>
          <a:xfrm>
            <a:off x="-1" y="5604933"/>
            <a:ext cx="13004801" cy="264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8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All programmed</a:t>
            </a:r>
          </a:p>
          <a:p>
            <a:pPr>
              <a:defRPr sz="8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by someone</a:t>
            </a:r>
          </a:p>
        </p:txBody>
      </p:sp>
      <p:pic>
        <p:nvPicPr>
          <p:cNvPr id="57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39733" y="1744133"/>
            <a:ext cx="4064001" cy="3048001"/>
          </a:xfrm>
          <a:prstGeom prst="rect">
            <a:avLst/>
          </a:prstGeom>
          <a:ln w="12700">
            <a:miter lim="400000"/>
          </a:ln>
        </p:spPr>
      </p:pic>
      <p:sp>
        <p:nvSpPr>
          <p:cNvPr id="580" name="画像、LPC1114 秋月電子"/>
          <p:cNvSpPr txBox="1"/>
          <p:nvPr/>
        </p:nvSpPr>
        <p:spPr>
          <a:xfrm>
            <a:off x="9006755" y="9121378"/>
            <a:ext cx="355863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画像、LPC1114 秋月電子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Let’s count computers…"/>
          <p:cNvSpPr txBox="1"/>
          <p:nvPr>
            <p:ph type="title"/>
          </p:nvPr>
        </p:nvSpPr>
        <p:spPr>
          <a:xfrm>
            <a:off x="132258" y="1617864"/>
            <a:ext cx="12740284" cy="4857685"/>
          </a:xfrm>
          <a:prstGeom prst="rect">
            <a:avLst/>
          </a:prstGeom>
        </p:spPr>
        <p:txBody>
          <a:bodyPr/>
          <a:lstStyle/>
          <a:p>
            <a:pPr>
              <a:defRPr sz="67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Let’s count computers</a:t>
            </a:r>
          </a:p>
          <a:p>
            <a:pPr>
              <a:defRPr sz="67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in your house!</a:t>
            </a:r>
          </a:p>
        </p:txBody>
      </p:sp>
      <p:grpSp>
        <p:nvGrpSpPr>
          <p:cNvPr id="587" name="Group"/>
          <p:cNvGrpSpPr/>
          <p:nvPr/>
        </p:nvGrpSpPr>
        <p:grpSpPr>
          <a:xfrm>
            <a:off x="4475691" y="6750050"/>
            <a:ext cx="4053418" cy="1792817"/>
            <a:chOff x="0" y="0"/>
            <a:chExt cx="4053416" cy="1792816"/>
          </a:xfrm>
        </p:grpSpPr>
        <p:sp>
          <p:nvSpPr>
            <p:cNvPr id="583" name="Circle"/>
            <p:cNvSpPr/>
            <p:nvPr/>
          </p:nvSpPr>
          <p:spPr>
            <a:xfrm>
              <a:off x="0" y="0"/>
              <a:ext cx="1792817" cy="1792817"/>
            </a:xfrm>
            <a:prstGeom prst="ellipse">
              <a:avLst/>
            </a:prstGeom>
            <a:solidFill>
              <a:srgbClr val="FFFFFF"/>
            </a:solidFill>
            <a:ln w="1270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84" name="Circle"/>
            <p:cNvSpPr/>
            <p:nvPr/>
          </p:nvSpPr>
          <p:spPr>
            <a:xfrm>
              <a:off x="702733" y="572111"/>
              <a:ext cx="648594" cy="648594"/>
            </a:xfrm>
            <a:prstGeom prst="ellipse">
              <a:avLst/>
            </a:prstGeom>
            <a:solidFill>
              <a:srgbClr val="000000"/>
            </a:solidFill>
            <a:ln w="1270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85" name="Circle"/>
            <p:cNvSpPr/>
            <p:nvPr/>
          </p:nvSpPr>
          <p:spPr>
            <a:xfrm>
              <a:off x="2260600" y="0"/>
              <a:ext cx="1792817" cy="1792817"/>
            </a:xfrm>
            <a:prstGeom prst="ellipse">
              <a:avLst/>
            </a:prstGeom>
            <a:solidFill>
              <a:srgbClr val="FFFFFF"/>
            </a:solidFill>
            <a:ln w="1270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86" name="Circle"/>
            <p:cNvSpPr/>
            <p:nvPr/>
          </p:nvSpPr>
          <p:spPr>
            <a:xfrm>
              <a:off x="2641600" y="572111"/>
              <a:ext cx="648594" cy="648594"/>
            </a:xfrm>
            <a:prstGeom prst="ellipse">
              <a:avLst/>
            </a:prstGeom>
            <a:solidFill>
              <a:srgbClr val="000000"/>
            </a:solidFill>
            <a:ln w="1270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Connection Line"/>
          <p:cNvSpPr/>
          <p:nvPr/>
        </p:nvSpPr>
        <p:spPr>
          <a:xfrm>
            <a:off x="1764108" y="5526169"/>
            <a:ext cx="407491" cy="22097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812" h="21600" fill="norm" stroke="1" extrusionOk="0">
                <a:moveTo>
                  <a:pt x="16812" y="21600"/>
                </a:moveTo>
                <a:cubicBezTo>
                  <a:pt x="-1328" y="21178"/>
                  <a:pt x="-4788" y="13978"/>
                  <a:pt x="6432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630" name="Connection Line"/>
          <p:cNvSpPr/>
          <p:nvPr/>
        </p:nvSpPr>
        <p:spPr>
          <a:xfrm>
            <a:off x="8390084" y="6628565"/>
            <a:ext cx="3579940" cy="18022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6" h="20926" fill="norm" stroke="1" extrusionOk="0">
                <a:moveTo>
                  <a:pt x="0" y="20875"/>
                </a:moveTo>
                <a:cubicBezTo>
                  <a:pt x="14459" y="21600"/>
                  <a:pt x="21600" y="14642"/>
                  <a:pt x="21423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pic>
        <p:nvPicPr>
          <p:cNvPr id="59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731"/>
          <a:stretch>
            <a:fillRect/>
          </a:stretch>
        </p:blipFill>
        <p:spPr>
          <a:xfrm>
            <a:off x="3524386" y="6786923"/>
            <a:ext cx="4209336" cy="2612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59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0" b="6092"/>
          <a:stretch>
            <a:fillRect/>
          </a:stretch>
        </p:blipFill>
        <p:spPr>
          <a:xfrm>
            <a:off x="319616" y="1817121"/>
            <a:ext cx="3805243" cy="26302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7" name="Group"/>
          <p:cNvGrpSpPr/>
          <p:nvPr/>
        </p:nvGrpSpPr>
        <p:grpSpPr>
          <a:xfrm>
            <a:off x="11504880" y="3222323"/>
            <a:ext cx="1051720" cy="1422401"/>
            <a:chOff x="0" y="0"/>
            <a:chExt cx="1051718" cy="1422400"/>
          </a:xfrm>
        </p:grpSpPr>
        <p:sp>
          <p:nvSpPr>
            <p:cNvPr id="593" name="Rectangle"/>
            <p:cNvSpPr/>
            <p:nvPr/>
          </p:nvSpPr>
          <p:spPr>
            <a:xfrm>
              <a:off x="268019" y="0"/>
              <a:ext cx="190501" cy="790642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594" name="Rectangle"/>
            <p:cNvSpPr/>
            <p:nvPr/>
          </p:nvSpPr>
          <p:spPr>
            <a:xfrm>
              <a:off x="603250" y="0"/>
              <a:ext cx="190500" cy="790642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595" name="Rounded Rectangle"/>
            <p:cNvSpPr/>
            <p:nvPr/>
          </p:nvSpPr>
          <p:spPr>
            <a:xfrm>
              <a:off x="0" y="370681"/>
              <a:ext cx="1051719" cy="1051719"/>
            </a:xfrm>
            <a:prstGeom prst="roundRect">
              <a:avLst>
                <a:gd name="adj" fmla="val 15000"/>
              </a:avLst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596" name="Rounded Rectangle"/>
            <p:cNvSpPr/>
            <p:nvPr/>
          </p:nvSpPr>
          <p:spPr>
            <a:xfrm>
              <a:off x="147042" y="1006011"/>
              <a:ext cx="783035" cy="297856"/>
            </a:xfrm>
            <a:prstGeom prst="roundRect">
              <a:avLst>
                <a:gd name="adj" fmla="val 39434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grpSp>
        <p:nvGrpSpPr>
          <p:cNvPr id="600" name="Group"/>
          <p:cNvGrpSpPr/>
          <p:nvPr/>
        </p:nvGrpSpPr>
        <p:grpSpPr>
          <a:xfrm>
            <a:off x="11639222" y="5232991"/>
            <a:ext cx="783036" cy="1511796"/>
            <a:chOff x="0" y="0"/>
            <a:chExt cx="783034" cy="1511795"/>
          </a:xfrm>
        </p:grpSpPr>
        <p:sp>
          <p:nvSpPr>
            <p:cNvPr id="598" name="Rectangle"/>
            <p:cNvSpPr/>
            <p:nvPr/>
          </p:nvSpPr>
          <p:spPr>
            <a:xfrm>
              <a:off x="133677" y="0"/>
              <a:ext cx="515681" cy="621639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599" name="Rounded Rectangle"/>
            <p:cNvSpPr/>
            <p:nvPr/>
          </p:nvSpPr>
          <p:spPr>
            <a:xfrm>
              <a:off x="0" y="460076"/>
              <a:ext cx="783035" cy="1051720"/>
            </a:xfrm>
            <a:prstGeom prst="roundRect">
              <a:avLst>
                <a:gd name="adj" fmla="val 20147"/>
              </a:avLst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grpSp>
        <p:nvGrpSpPr>
          <p:cNvPr id="603" name="Group"/>
          <p:cNvGrpSpPr/>
          <p:nvPr/>
        </p:nvGrpSpPr>
        <p:grpSpPr>
          <a:xfrm>
            <a:off x="7606924" y="8208259"/>
            <a:ext cx="783036" cy="405573"/>
            <a:chOff x="0" y="0"/>
            <a:chExt cx="783034" cy="405572"/>
          </a:xfrm>
        </p:grpSpPr>
        <p:sp>
          <p:nvSpPr>
            <p:cNvPr id="601" name="Rectangle"/>
            <p:cNvSpPr/>
            <p:nvPr/>
          </p:nvSpPr>
          <p:spPr>
            <a:xfrm rot="16200000">
              <a:off x="27440" y="41797"/>
              <a:ext cx="267098" cy="321979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602" name="Rounded Rectangle"/>
            <p:cNvSpPr/>
            <p:nvPr/>
          </p:nvSpPr>
          <p:spPr>
            <a:xfrm rot="16200000">
              <a:off x="307879" y="-69583"/>
              <a:ext cx="405573" cy="544739"/>
            </a:xfrm>
            <a:prstGeom prst="roundRect">
              <a:avLst>
                <a:gd name="adj" fmla="val 20147"/>
              </a:avLst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grpSp>
        <p:nvGrpSpPr>
          <p:cNvPr id="606" name="Group"/>
          <p:cNvGrpSpPr/>
          <p:nvPr/>
        </p:nvGrpSpPr>
        <p:grpSpPr>
          <a:xfrm>
            <a:off x="7553742" y="7289790"/>
            <a:ext cx="1511796" cy="783036"/>
            <a:chOff x="0" y="0"/>
            <a:chExt cx="1511795" cy="783034"/>
          </a:xfrm>
        </p:grpSpPr>
        <p:sp>
          <p:nvSpPr>
            <p:cNvPr id="604" name="Rectangle"/>
            <p:cNvSpPr/>
            <p:nvPr/>
          </p:nvSpPr>
          <p:spPr>
            <a:xfrm rot="16200000">
              <a:off x="52979" y="80697"/>
              <a:ext cx="515681" cy="621640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605" name="Rounded Rectangle"/>
            <p:cNvSpPr/>
            <p:nvPr/>
          </p:nvSpPr>
          <p:spPr>
            <a:xfrm rot="16200000">
              <a:off x="594418" y="-134343"/>
              <a:ext cx="783036" cy="1051720"/>
            </a:xfrm>
            <a:prstGeom prst="roundRect">
              <a:avLst>
                <a:gd name="adj" fmla="val 20147"/>
              </a:avLst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grpSp>
        <p:nvGrpSpPr>
          <p:cNvPr id="609" name="Group"/>
          <p:cNvGrpSpPr/>
          <p:nvPr/>
        </p:nvGrpSpPr>
        <p:grpSpPr>
          <a:xfrm>
            <a:off x="2114672" y="7399534"/>
            <a:ext cx="1333233" cy="690548"/>
            <a:chOff x="0" y="0"/>
            <a:chExt cx="1333232" cy="690547"/>
          </a:xfrm>
        </p:grpSpPr>
        <p:sp>
          <p:nvSpPr>
            <p:cNvPr id="607" name="Rectangle"/>
            <p:cNvSpPr/>
            <p:nvPr/>
          </p:nvSpPr>
          <p:spPr>
            <a:xfrm rot="5400000">
              <a:off x="831739" y="71166"/>
              <a:ext cx="454772" cy="548215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608" name="Rounded Rectangle"/>
            <p:cNvSpPr/>
            <p:nvPr/>
          </p:nvSpPr>
          <p:spPr>
            <a:xfrm rot="5400000">
              <a:off x="118474" y="-118475"/>
              <a:ext cx="690549" cy="927498"/>
            </a:xfrm>
            <a:prstGeom prst="roundRect">
              <a:avLst>
                <a:gd name="adj" fmla="val 20147"/>
              </a:avLst>
            </a:pr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grpSp>
        <p:nvGrpSpPr>
          <p:cNvPr id="612" name="Group"/>
          <p:cNvGrpSpPr/>
          <p:nvPr/>
        </p:nvGrpSpPr>
        <p:grpSpPr>
          <a:xfrm rot="16200000">
            <a:off x="1191805" y="5139700"/>
            <a:ext cx="1333233" cy="690549"/>
            <a:chOff x="0" y="0"/>
            <a:chExt cx="1333232" cy="690547"/>
          </a:xfrm>
        </p:grpSpPr>
        <p:sp>
          <p:nvSpPr>
            <p:cNvPr id="610" name="Rectangle"/>
            <p:cNvSpPr/>
            <p:nvPr/>
          </p:nvSpPr>
          <p:spPr>
            <a:xfrm rot="5400000">
              <a:off x="831739" y="71166"/>
              <a:ext cx="454772" cy="548215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611" name="Rounded Rectangle"/>
            <p:cNvSpPr/>
            <p:nvPr/>
          </p:nvSpPr>
          <p:spPr>
            <a:xfrm rot="5400000">
              <a:off x="118474" y="-118475"/>
              <a:ext cx="690549" cy="927498"/>
            </a:xfrm>
            <a:prstGeom prst="roundRect">
              <a:avLst>
                <a:gd name="adj" fmla="val 20147"/>
              </a:avLst>
            </a:pr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sp>
        <p:nvSpPr>
          <p:cNvPr id="631" name="Connection Line"/>
          <p:cNvSpPr/>
          <p:nvPr/>
        </p:nvSpPr>
        <p:spPr>
          <a:xfrm>
            <a:off x="8030150" y="4327951"/>
            <a:ext cx="1601954" cy="3356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25" h="21600" fill="norm" stroke="1" extrusionOk="0">
                <a:moveTo>
                  <a:pt x="2464" y="21600"/>
                </a:moveTo>
                <a:cubicBezTo>
                  <a:pt x="21600" y="21451"/>
                  <a:pt x="20779" y="14251"/>
                  <a:pt x="0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pic>
        <p:nvPicPr>
          <p:cNvPr id="614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0" t="0" r="0" b="8549"/>
          <a:stretch>
            <a:fillRect/>
          </a:stretch>
        </p:blipFill>
        <p:spPr>
          <a:xfrm>
            <a:off x="4320914" y="2258497"/>
            <a:ext cx="4851401" cy="2682876"/>
          </a:xfrm>
          <a:prstGeom prst="rect">
            <a:avLst/>
          </a:prstGeom>
          <a:ln w="12700">
            <a:miter lim="400000"/>
          </a:ln>
        </p:spPr>
      </p:pic>
      <p:sp>
        <p:nvSpPr>
          <p:cNvPr id="615" name="1.TV"/>
          <p:cNvSpPr txBox="1"/>
          <p:nvPr>
            <p:ph type="title"/>
          </p:nvPr>
        </p:nvSpPr>
        <p:spPr>
          <a:xfrm>
            <a:off x="707661" y="926135"/>
            <a:ext cx="2800549" cy="1136187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pPr/>
            <a:r>
              <a:t>1.TV</a:t>
            </a:r>
          </a:p>
        </p:txBody>
      </p:sp>
      <p:sp>
        <p:nvSpPr>
          <p:cNvPr id="616" name="3.keyboard"/>
          <p:cNvSpPr txBox="1"/>
          <p:nvPr/>
        </p:nvSpPr>
        <p:spPr>
          <a:xfrm>
            <a:off x="4753609" y="1323357"/>
            <a:ext cx="3986011" cy="1333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554990">
              <a:defRPr sz="47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3.keyboard</a:t>
            </a:r>
          </a:p>
        </p:txBody>
      </p:sp>
      <p:sp>
        <p:nvSpPr>
          <p:cNvPr id="617" name="4.AC adapter"/>
          <p:cNvSpPr txBox="1"/>
          <p:nvPr/>
        </p:nvSpPr>
        <p:spPr>
          <a:xfrm>
            <a:off x="9014192" y="2011479"/>
            <a:ext cx="4190260" cy="1333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4.AC adapter</a:t>
            </a:r>
          </a:p>
        </p:txBody>
      </p:sp>
      <p:sp>
        <p:nvSpPr>
          <p:cNvPr id="618" name="5.microUSB…"/>
          <p:cNvSpPr txBox="1"/>
          <p:nvPr/>
        </p:nvSpPr>
        <p:spPr>
          <a:xfrm>
            <a:off x="9619616" y="8361789"/>
            <a:ext cx="3470536" cy="1333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defTabSz="449833">
              <a:defRPr sz="38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5.microUSB</a:t>
            </a:r>
          </a:p>
          <a:p>
            <a:pPr defTabSz="449833">
              <a:defRPr sz="38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cable</a:t>
            </a:r>
          </a:p>
        </p:txBody>
      </p:sp>
      <p:sp>
        <p:nvSpPr>
          <p:cNvPr id="619" name="2.Video…"/>
          <p:cNvSpPr txBox="1"/>
          <p:nvPr/>
        </p:nvSpPr>
        <p:spPr>
          <a:xfrm>
            <a:off x="-344364" y="8112023"/>
            <a:ext cx="3470536" cy="1333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defTabSz="449833">
              <a:defRPr sz="38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2.Video</a:t>
            </a:r>
          </a:p>
          <a:p>
            <a:pPr defTabSz="449833">
              <a:defRPr sz="38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cable</a:t>
            </a:r>
          </a:p>
        </p:txBody>
      </p:sp>
      <p:pic>
        <p:nvPicPr>
          <p:cNvPr id="62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09977" y="5459416"/>
            <a:ext cx="4190260" cy="1446197"/>
          </a:xfrm>
          <a:prstGeom prst="rect">
            <a:avLst/>
          </a:prstGeom>
          <a:ln w="12700">
            <a:miter lim="400000"/>
          </a:ln>
        </p:spPr>
      </p:pic>
      <p:sp>
        <p:nvSpPr>
          <p:cNvPr id="621" name="How to connect IchigoJam"/>
          <p:cNvSpPr txBox="1"/>
          <p:nvPr/>
        </p:nvSpPr>
        <p:spPr>
          <a:xfrm>
            <a:off x="2689887" y="-47532"/>
            <a:ext cx="7625027" cy="1136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426466">
              <a:defRPr sz="36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How to connect IchigoJam</a:t>
            </a:r>
          </a:p>
        </p:txBody>
      </p:sp>
      <p:sp>
        <p:nvSpPr>
          <p:cNvPr id="622" name="Line"/>
          <p:cNvSpPr/>
          <p:nvPr/>
        </p:nvSpPr>
        <p:spPr>
          <a:xfrm flipH="1">
            <a:off x="6508229" y="9457266"/>
            <a:ext cx="476772" cy="1"/>
          </a:xfrm>
          <a:prstGeom prst="line">
            <a:avLst/>
          </a:prstGeom>
          <a:ln w="762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623" name="ON"/>
          <p:cNvSpPr txBox="1"/>
          <p:nvPr/>
        </p:nvSpPr>
        <p:spPr>
          <a:xfrm>
            <a:off x="7082294" y="9112152"/>
            <a:ext cx="935980" cy="664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ON</a:t>
            </a:r>
          </a:p>
        </p:txBody>
      </p:sp>
      <p:sp>
        <p:nvSpPr>
          <p:cNvPr id="624" name="家庭のテレビか…"/>
          <p:cNvSpPr txBox="1"/>
          <p:nvPr/>
        </p:nvSpPr>
        <p:spPr>
          <a:xfrm>
            <a:off x="217967" y="4257439"/>
            <a:ext cx="2587773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家庭のテレビか</a:t>
            </a:r>
          </a:p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4.3インチオンダッシュモニターなど</a:t>
            </a:r>
          </a:p>
        </p:txBody>
      </p:sp>
      <p:sp>
        <p:nvSpPr>
          <p:cNvPr id="625" name="サンワサプライ SKB-L1UBK (PS/2対応USBキーボード)"/>
          <p:cNvSpPr txBox="1"/>
          <p:nvPr/>
        </p:nvSpPr>
        <p:spPr>
          <a:xfrm>
            <a:off x="4511219" y="5022594"/>
            <a:ext cx="3911842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サンワサプライ SKB-L1UBK (PS/2対応USBキーボード)</a:t>
            </a:r>
          </a:p>
        </p:txBody>
      </p:sp>
      <p:sp>
        <p:nvSpPr>
          <p:cNvPr id="626" name="100均"/>
          <p:cNvSpPr txBox="1"/>
          <p:nvPr/>
        </p:nvSpPr>
        <p:spPr>
          <a:xfrm>
            <a:off x="2499093" y="9235933"/>
            <a:ext cx="520974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100均</a:t>
            </a:r>
          </a:p>
        </p:txBody>
      </p:sp>
      <p:sp>
        <p:nvSpPr>
          <p:cNvPr id="627" name="100均"/>
          <p:cNvSpPr txBox="1"/>
          <p:nvPr/>
        </p:nvSpPr>
        <p:spPr>
          <a:xfrm>
            <a:off x="12422027" y="9279466"/>
            <a:ext cx="520973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100均</a:t>
            </a:r>
          </a:p>
        </p:txBody>
      </p:sp>
      <p:sp>
        <p:nvSpPr>
          <p:cNvPr id="628" name="100均(200円)"/>
          <p:cNvSpPr txBox="1"/>
          <p:nvPr/>
        </p:nvSpPr>
        <p:spPr>
          <a:xfrm>
            <a:off x="10323902" y="3179233"/>
            <a:ext cx="1029147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100均(200円)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LOAD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LOAD</a:t>
            </a:r>
          </a:p>
        </p:txBody>
      </p:sp>
      <p:pic>
        <p:nvPicPr>
          <p:cNvPr id="63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635" name="Also “F2”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5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Also “F2”</a:t>
            </a:r>
          </a:p>
        </p:txBody>
      </p:sp>
      <p:sp>
        <p:nvSpPr>
          <p:cNvPr id="636" name="To read from CPU"/>
          <p:cNvSpPr txBox="1"/>
          <p:nvPr>
            <p:ph type="title"/>
          </p:nvPr>
        </p:nvSpPr>
        <p:spPr>
          <a:xfrm>
            <a:off x="293951" y="2611966"/>
            <a:ext cx="7514697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To read from CPU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LIST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LIST</a:t>
            </a:r>
          </a:p>
        </p:txBody>
      </p:sp>
      <p:pic>
        <p:nvPicPr>
          <p:cNvPr id="63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640" name="Also “F4”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Also “F4”</a:t>
            </a:r>
          </a:p>
        </p:txBody>
      </p:sp>
      <p:sp>
        <p:nvSpPr>
          <p:cNvPr id="641" name="Show me program"/>
          <p:cNvSpPr txBox="1"/>
          <p:nvPr>
            <p:ph type="title"/>
          </p:nvPr>
        </p:nvSpPr>
        <p:spPr>
          <a:xfrm>
            <a:off x="293951" y="2611966"/>
            <a:ext cx="7514697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Show me program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Let’s make a game!"/>
          <p:cNvSpPr txBox="1"/>
          <p:nvPr>
            <p:ph type="title"/>
          </p:nvPr>
        </p:nvSpPr>
        <p:spPr>
          <a:xfrm>
            <a:off x="132159" y="3340100"/>
            <a:ext cx="12740481" cy="2159000"/>
          </a:xfrm>
          <a:prstGeom prst="rect">
            <a:avLst/>
          </a:prstGeom>
        </p:spPr>
        <p:txBody>
          <a:bodyPr/>
          <a:lstStyle/>
          <a:p>
            <a:pPr/>
            <a:r>
              <a:t>Let’s make a game!</a:t>
            </a:r>
          </a:p>
        </p:txBody>
      </p:sp>
      <p:pic>
        <p:nvPicPr>
          <p:cNvPr id="6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NEW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NEW</a:t>
            </a:r>
          </a:p>
        </p:txBody>
      </p:sp>
      <p:pic>
        <p:nvPicPr>
          <p:cNvPr id="64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648" name="don’t worry…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45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  <a:r>
              <a:t>don’t worry</a:t>
            </a:r>
          </a:p>
          <a:p>
            <a:pPr>
              <a:defRPr sz="45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  <a:r>
              <a:t>save your saved that</a:t>
            </a:r>
          </a:p>
        </p:txBody>
      </p:sp>
      <p:sp>
        <p:nvSpPr>
          <p:cNvPr id="649" name="from scratch"/>
          <p:cNvSpPr txBox="1"/>
          <p:nvPr>
            <p:ph type="title"/>
          </p:nvPr>
        </p:nvSpPr>
        <p:spPr>
          <a:xfrm>
            <a:off x="293951" y="2611966"/>
            <a:ext cx="7514697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from scratch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10 CLS:X=16"/>
          <p:cNvSpPr txBox="1"/>
          <p:nvPr/>
        </p:nvSpPr>
        <p:spPr>
          <a:xfrm>
            <a:off x="390525" y="4015316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10 CLS:X=16</a:t>
            </a:r>
          </a:p>
        </p:txBody>
      </p:sp>
      <p:sp>
        <p:nvSpPr>
          <p:cNvPr id="652" name="the first line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the first line</a:t>
            </a:r>
          </a:p>
        </p:txBody>
      </p:sp>
      <p:grpSp>
        <p:nvGrpSpPr>
          <p:cNvPr id="656" name="Group"/>
          <p:cNvGrpSpPr/>
          <p:nvPr/>
        </p:nvGrpSpPr>
        <p:grpSpPr>
          <a:xfrm>
            <a:off x="9101528" y="3949910"/>
            <a:ext cx="891680" cy="926692"/>
            <a:chOff x="0" y="0"/>
            <a:chExt cx="891678" cy="926690"/>
          </a:xfrm>
        </p:grpSpPr>
        <p:sp>
          <p:nvSpPr>
            <p:cNvPr id="653" name="Rectangle"/>
            <p:cNvSpPr/>
            <p:nvPr/>
          </p:nvSpPr>
          <p:spPr>
            <a:xfrm>
              <a:off x="0" y="0"/>
              <a:ext cx="891679" cy="926691"/>
            </a:xfrm>
            <a:prstGeom prst="rect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654" name="Line"/>
            <p:cNvSpPr/>
            <p:nvPr/>
          </p:nvSpPr>
          <p:spPr>
            <a:xfrm flipH="1" flipV="1">
              <a:off x="126797" y="625796"/>
              <a:ext cx="551827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655" name="Line"/>
            <p:cNvSpPr/>
            <p:nvPr/>
          </p:nvSpPr>
          <p:spPr>
            <a:xfrm flipH="1">
              <a:off x="652070" y="251519"/>
              <a:ext cx="2916" cy="409576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sp>
        <p:nvSpPr>
          <p:cNvPr id="657" name="D"/>
          <p:cNvSpPr txBox="1"/>
          <p:nvPr/>
        </p:nvSpPr>
        <p:spPr>
          <a:xfrm>
            <a:off x="121419" y="155613"/>
            <a:ext cx="800101" cy="787401"/>
          </a:xfrm>
          <a:prstGeom prst="rect">
            <a:avLst/>
          </a:prstGeom>
          <a:solidFill>
            <a:srgbClr val="000000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RUN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RUN</a:t>
            </a:r>
          </a:p>
        </p:txBody>
      </p:sp>
      <p:pic>
        <p:nvPicPr>
          <p:cNvPr id="6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661" name="Also “F5”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Also “F5”</a:t>
            </a:r>
          </a:p>
        </p:txBody>
      </p:sp>
      <p:sp>
        <p:nvSpPr>
          <p:cNvPr id="662" name="Do the program!"/>
          <p:cNvSpPr txBox="1"/>
          <p:nvPr>
            <p:ph type="title"/>
          </p:nvPr>
        </p:nvSpPr>
        <p:spPr>
          <a:xfrm>
            <a:off x="293951" y="2611966"/>
            <a:ext cx="6927189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Do the program!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?X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?X</a:t>
            </a:r>
          </a:p>
        </p:txBody>
      </p:sp>
      <p:pic>
        <p:nvPicPr>
          <p:cNvPr id="6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666" name="What will you get?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What will you get?</a:t>
            </a:r>
          </a:p>
        </p:txBody>
      </p:sp>
      <p:sp>
        <p:nvSpPr>
          <p:cNvPr id="667" name="the command to show me"/>
          <p:cNvSpPr txBox="1"/>
          <p:nvPr>
            <p:ph type="title"/>
          </p:nvPr>
        </p:nvSpPr>
        <p:spPr>
          <a:xfrm>
            <a:off x="293951" y="2611966"/>
            <a:ext cx="8851636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 defTabSz="525779">
              <a:defRPr sz="45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the command to show me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onnection Line"/>
          <p:cNvSpPr/>
          <p:nvPr/>
        </p:nvSpPr>
        <p:spPr>
          <a:xfrm>
            <a:off x="1764108" y="5526169"/>
            <a:ext cx="407491" cy="22097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812" h="21600" fill="norm" stroke="1" extrusionOk="0">
                <a:moveTo>
                  <a:pt x="16812" y="21600"/>
                </a:moveTo>
                <a:cubicBezTo>
                  <a:pt x="-1328" y="21178"/>
                  <a:pt x="-4788" y="13978"/>
                  <a:pt x="6432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293" name="Connection Line"/>
          <p:cNvSpPr/>
          <p:nvPr/>
        </p:nvSpPr>
        <p:spPr>
          <a:xfrm>
            <a:off x="8390084" y="6628565"/>
            <a:ext cx="3579940" cy="18022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6" h="20926" fill="norm" stroke="1" extrusionOk="0">
                <a:moveTo>
                  <a:pt x="0" y="20875"/>
                </a:moveTo>
                <a:cubicBezTo>
                  <a:pt x="14459" y="21600"/>
                  <a:pt x="21600" y="14642"/>
                  <a:pt x="21423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pic>
        <p:nvPicPr>
          <p:cNvPr id="25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27731"/>
          <a:stretch>
            <a:fillRect/>
          </a:stretch>
        </p:blipFill>
        <p:spPr>
          <a:xfrm>
            <a:off x="3524386" y="6786923"/>
            <a:ext cx="4209336" cy="2612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0" b="6092"/>
          <a:stretch>
            <a:fillRect/>
          </a:stretch>
        </p:blipFill>
        <p:spPr>
          <a:xfrm>
            <a:off x="319616" y="1817121"/>
            <a:ext cx="3805243" cy="26302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0" name="Group"/>
          <p:cNvGrpSpPr/>
          <p:nvPr/>
        </p:nvGrpSpPr>
        <p:grpSpPr>
          <a:xfrm>
            <a:off x="11504880" y="3222323"/>
            <a:ext cx="1051720" cy="1422401"/>
            <a:chOff x="0" y="0"/>
            <a:chExt cx="1051718" cy="1422400"/>
          </a:xfrm>
        </p:grpSpPr>
        <p:sp>
          <p:nvSpPr>
            <p:cNvPr id="256" name="Rectangle"/>
            <p:cNvSpPr/>
            <p:nvPr/>
          </p:nvSpPr>
          <p:spPr>
            <a:xfrm>
              <a:off x="268019" y="0"/>
              <a:ext cx="190501" cy="790642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257" name="Rectangle"/>
            <p:cNvSpPr/>
            <p:nvPr/>
          </p:nvSpPr>
          <p:spPr>
            <a:xfrm>
              <a:off x="603250" y="0"/>
              <a:ext cx="190500" cy="790642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258" name="Rounded Rectangle"/>
            <p:cNvSpPr/>
            <p:nvPr/>
          </p:nvSpPr>
          <p:spPr>
            <a:xfrm>
              <a:off x="0" y="370681"/>
              <a:ext cx="1051719" cy="1051719"/>
            </a:xfrm>
            <a:prstGeom prst="roundRect">
              <a:avLst>
                <a:gd name="adj" fmla="val 15000"/>
              </a:avLst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259" name="Rounded Rectangle"/>
            <p:cNvSpPr/>
            <p:nvPr/>
          </p:nvSpPr>
          <p:spPr>
            <a:xfrm>
              <a:off x="147042" y="1006011"/>
              <a:ext cx="783035" cy="297856"/>
            </a:xfrm>
            <a:prstGeom prst="roundRect">
              <a:avLst>
                <a:gd name="adj" fmla="val 39434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grpSp>
        <p:nvGrpSpPr>
          <p:cNvPr id="263" name="Group"/>
          <p:cNvGrpSpPr/>
          <p:nvPr/>
        </p:nvGrpSpPr>
        <p:grpSpPr>
          <a:xfrm>
            <a:off x="11639222" y="5232991"/>
            <a:ext cx="783036" cy="1511796"/>
            <a:chOff x="0" y="0"/>
            <a:chExt cx="783034" cy="1511795"/>
          </a:xfrm>
        </p:grpSpPr>
        <p:sp>
          <p:nvSpPr>
            <p:cNvPr id="261" name="Rectangle"/>
            <p:cNvSpPr/>
            <p:nvPr/>
          </p:nvSpPr>
          <p:spPr>
            <a:xfrm>
              <a:off x="133677" y="0"/>
              <a:ext cx="515681" cy="621639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262" name="Rounded Rectangle"/>
            <p:cNvSpPr/>
            <p:nvPr/>
          </p:nvSpPr>
          <p:spPr>
            <a:xfrm>
              <a:off x="0" y="460076"/>
              <a:ext cx="783035" cy="1051720"/>
            </a:xfrm>
            <a:prstGeom prst="roundRect">
              <a:avLst>
                <a:gd name="adj" fmla="val 20147"/>
              </a:avLst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grpSp>
        <p:nvGrpSpPr>
          <p:cNvPr id="266" name="Group"/>
          <p:cNvGrpSpPr/>
          <p:nvPr/>
        </p:nvGrpSpPr>
        <p:grpSpPr>
          <a:xfrm>
            <a:off x="7606924" y="8208259"/>
            <a:ext cx="783036" cy="405573"/>
            <a:chOff x="0" y="0"/>
            <a:chExt cx="783034" cy="405572"/>
          </a:xfrm>
        </p:grpSpPr>
        <p:sp>
          <p:nvSpPr>
            <p:cNvPr id="264" name="Rectangle"/>
            <p:cNvSpPr/>
            <p:nvPr/>
          </p:nvSpPr>
          <p:spPr>
            <a:xfrm rot="16200000">
              <a:off x="27440" y="41797"/>
              <a:ext cx="267098" cy="321979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265" name="Rounded Rectangle"/>
            <p:cNvSpPr/>
            <p:nvPr/>
          </p:nvSpPr>
          <p:spPr>
            <a:xfrm rot="16200000">
              <a:off x="307879" y="-69583"/>
              <a:ext cx="405573" cy="544739"/>
            </a:xfrm>
            <a:prstGeom prst="roundRect">
              <a:avLst>
                <a:gd name="adj" fmla="val 20147"/>
              </a:avLst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grpSp>
        <p:nvGrpSpPr>
          <p:cNvPr id="269" name="Group"/>
          <p:cNvGrpSpPr/>
          <p:nvPr/>
        </p:nvGrpSpPr>
        <p:grpSpPr>
          <a:xfrm>
            <a:off x="7553742" y="7289790"/>
            <a:ext cx="1511796" cy="783036"/>
            <a:chOff x="0" y="0"/>
            <a:chExt cx="1511795" cy="783034"/>
          </a:xfrm>
        </p:grpSpPr>
        <p:sp>
          <p:nvSpPr>
            <p:cNvPr id="267" name="Rectangle"/>
            <p:cNvSpPr/>
            <p:nvPr/>
          </p:nvSpPr>
          <p:spPr>
            <a:xfrm rot="16200000">
              <a:off x="52979" y="80697"/>
              <a:ext cx="515681" cy="621640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268" name="Rounded Rectangle"/>
            <p:cNvSpPr/>
            <p:nvPr/>
          </p:nvSpPr>
          <p:spPr>
            <a:xfrm rot="16200000">
              <a:off x="594418" y="-134343"/>
              <a:ext cx="783036" cy="1051720"/>
            </a:xfrm>
            <a:prstGeom prst="roundRect">
              <a:avLst>
                <a:gd name="adj" fmla="val 20147"/>
              </a:avLst>
            </a:pr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grpSp>
        <p:nvGrpSpPr>
          <p:cNvPr id="272" name="Group"/>
          <p:cNvGrpSpPr/>
          <p:nvPr/>
        </p:nvGrpSpPr>
        <p:grpSpPr>
          <a:xfrm>
            <a:off x="2114672" y="7399534"/>
            <a:ext cx="1333233" cy="690548"/>
            <a:chOff x="0" y="0"/>
            <a:chExt cx="1333232" cy="690547"/>
          </a:xfrm>
        </p:grpSpPr>
        <p:sp>
          <p:nvSpPr>
            <p:cNvPr id="270" name="Rectangle"/>
            <p:cNvSpPr/>
            <p:nvPr/>
          </p:nvSpPr>
          <p:spPr>
            <a:xfrm rot="5400000">
              <a:off x="831739" y="71166"/>
              <a:ext cx="454772" cy="548215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271" name="Rounded Rectangle"/>
            <p:cNvSpPr/>
            <p:nvPr/>
          </p:nvSpPr>
          <p:spPr>
            <a:xfrm rot="5400000">
              <a:off x="118474" y="-118475"/>
              <a:ext cx="690549" cy="927498"/>
            </a:xfrm>
            <a:prstGeom prst="roundRect">
              <a:avLst>
                <a:gd name="adj" fmla="val 20147"/>
              </a:avLst>
            </a:pr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grpSp>
        <p:nvGrpSpPr>
          <p:cNvPr id="275" name="Group"/>
          <p:cNvGrpSpPr/>
          <p:nvPr/>
        </p:nvGrpSpPr>
        <p:grpSpPr>
          <a:xfrm rot="16200000">
            <a:off x="1191805" y="5139700"/>
            <a:ext cx="1333233" cy="690549"/>
            <a:chOff x="0" y="0"/>
            <a:chExt cx="1333232" cy="690547"/>
          </a:xfrm>
        </p:grpSpPr>
        <p:sp>
          <p:nvSpPr>
            <p:cNvPr id="273" name="Rectangle"/>
            <p:cNvSpPr/>
            <p:nvPr/>
          </p:nvSpPr>
          <p:spPr>
            <a:xfrm rot="5400000">
              <a:off x="831739" y="71166"/>
              <a:ext cx="454772" cy="548215"/>
            </a:xfrm>
            <a:prstGeom prst="rect">
              <a:avLst/>
            </a:prstGeom>
            <a:solidFill>
              <a:srgbClr val="A6AA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274" name="Rounded Rectangle"/>
            <p:cNvSpPr/>
            <p:nvPr/>
          </p:nvSpPr>
          <p:spPr>
            <a:xfrm rot="5400000">
              <a:off x="118474" y="-118475"/>
              <a:ext cx="690549" cy="927498"/>
            </a:xfrm>
            <a:prstGeom prst="roundRect">
              <a:avLst>
                <a:gd name="adj" fmla="val 20147"/>
              </a:avLst>
            </a:pr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</p:grpSp>
      <p:sp>
        <p:nvSpPr>
          <p:cNvPr id="294" name="Connection Line"/>
          <p:cNvSpPr/>
          <p:nvPr/>
        </p:nvSpPr>
        <p:spPr>
          <a:xfrm>
            <a:off x="8030150" y="4327951"/>
            <a:ext cx="1601954" cy="3356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25" h="21600" fill="norm" stroke="1" extrusionOk="0">
                <a:moveTo>
                  <a:pt x="2464" y="21600"/>
                </a:moveTo>
                <a:cubicBezTo>
                  <a:pt x="21600" y="21451"/>
                  <a:pt x="20779" y="14251"/>
                  <a:pt x="0" y="0"/>
                </a:cubicBezTo>
              </a:path>
            </a:pathLst>
          </a:custGeom>
          <a:ln w="177800">
            <a:solidFill>
              <a:srgbClr val="53585F"/>
            </a:solidFill>
            <a:miter lim="400000"/>
          </a:ln>
        </p:spPr>
        <p:txBody>
          <a:bodyPr/>
          <a:lstStyle/>
          <a:p>
            <a:pPr/>
          </a:p>
        </p:txBody>
      </p:sp>
      <p:pic>
        <p:nvPicPr>
          <p:cNvPr id="277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0" t="0" r="0" b="8549"/>
          <a:stretch>
            <a:fillRect/>
          </a:stretch>
        </p:blipFill>
        <p:spPr>
          <a:xfrm>
            <a:off x="4320914" y="2258497"/>
            <a:ext cx="4851401" cy="2682876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1.TV"/>
          <p:cNvSpPr txBox="1"/>
          <p:nvPr>
            <p:ph type="title"/>
          </p:nvPr>
        </p:nvSpPr>
        <p:spPr>
          <a:xfrm>
            <a:off x="707661" y="926135"/>
            <a:ext cx="2800549" cy="1136187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pPr/>
            <a:r>
              <a:t>1.TV</a:t>
            </a:r>
          </a:p>
        </p:txBody>
      </p:sp>
      <p:sp>
        <p:nvSpPr>
          <p:cNvPr id="279" name="3.keyboard"/>
          <p:cNvSpPr txBox="1"/>
          <p:nvPr/>
        </p:nvSpPr>
        <p:spPr>
          <a:xfrm>
            <a:off x="4753609" y="1323357"/>
            <a:ext cx="3986011" cy="1333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554990">
              <a:defRPr sz="47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3.keyboard</a:t>
            </a:r>
          </a:p>
        </p:txBody>
      </p:sp>
      <p:sp>
        <p:nvSpPr>
          <p:cNvPr id="280" name="4.AC adapter"/>
          <p:cNvSpPr txBox="1"/>
          <p:nvPr/>
        </p:nvSpPr>
        <p:spPr>
          <a:xfrm>
            <a:off x="9014192" y="2011479"/>
            <a:ext cx="4190260" cy="1333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4.AC adapter</a:t>
            </a:r>
          </a:p>
        </p:txBody>
      </p:sp>
      <p:sp>
        <p:nvSpPr>
          <p:cNvPr id="281" name="5.microUSB…"/>
          <p:cNvSpPr txBox="1"/>
          <p:nvPr/>
        </p:nvSpPr>
        <p:spPr>
          <a:xfrm>
            <a:off x="9619616" y="8361789"/>
            <a:ext cx="3470536" cy="1333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defTabSz="449833">
              <a:defRPr sz="38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5.microUSB</a:t>
            </a:r>
          </a:p>
          <a:p>
            <a:pPr defTabSz="449833">
              <a:defRPr sz="38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cable</a:t>
            </a:r>
          </a:p>
        </p:txBody>
      </p:sp>
      <p:sp>
        <p:nvSpPr>
          <p:cNvPr id="282" name="2.Video…"/>
          <p:cNvSpPr txBox="1"/>
          <p:nvPr/>
        </p:nvSpPr>
        <p:spPr>
          <a:xfrm>
            <a:off x="-344364" y="8112023"/>
            <a:ext cx="3470536" cy="1333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defTabSz="449833">
              <a:defRPr sz="38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2.Video</a:t>
            </a:r>
          </a:p>
          <a:p>
            <a:pPr defTabSz="449833">
              <a:defRPr sz="38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cable</a:t>
            </a:r>
          </a:p>
        </p:txBody>
      </p:sp>
      <p:pic>
        <p:nvPicPr>
          <p:cNvPr id="28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09977" y="5459416"/>
            <a:ext cx="4190260" cy="1446197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How to connect IchigoJam"/>
          <p:cNvSpPr txBox="1"/>
          <p:nvPr/>
        </p:nvSpPr>
        <p:spPr>
          <a:xfrm>
            <a:off x="2689887" y="-47532"/>
            <a:ext cx="7625027" cy="1136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426466">
              <a:defRPr sz="36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How to connect IchigoJam</a:t>
            </a:r>
          </a:p>
        </p:txBody>
      </p:sp>
      <p:sp>
        <p:nvSpPr>
          <p:cNvPr id="285" name="Line"/>
          <p:cNvSpPr/>
          <p:nvPr/>
        </p:nvSpPr>
        <p:spPr>
          <a:xfrm flipH="1">
            <a:off x="6508229" y="9457266"/>
            <a:ext cx="476772" cy="1"/>
          </a:xfrm>
          <a:prstGeom prst="line">
            <a:avLst/>
          </a:prstGeom>
          <a:ln w="762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286" name="ON"/>
          <p:cNvSpPr txBox="1"/>
          <p:nvPr/>
        </p:nvSpPr>
        <p:spPr>
          <a:xfrm>
            <a:off x="7082294" y="9112152"/>
            <a:ext cx="935980" cy="664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3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ON</a:t>
            </a:r>
          </a:p>
        </p:txBody>
      </p:sp>
      <p:sp>
        <p:nvSpPr>
          <p:cNvPr id="287" name="家庭のテレビか…"/>
          <p:cNvSpPr txBox="1"/>
          <p:nvPr/>
        </p:nvSpPr>
        <p:spPr>
          <a:xfrm>
            <a:off x="217967" y="4257439"/>
            <a:ext cx="2587773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家庭のテレビか</a:t>
            </a:r>
          </a:p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r>
              <a:t>4.3インチオンダッシュモニターなど</a:t>
            </a:r>
          </a:p>
        </p:txBody>
      </p:sp>
      <p:sp>
        <p:nvSpPr>
          <p:cNvPr id="288" name="サンワサプライ SKB-L1UBK (PS/2対応USBキーボード)"/>
          <p:cNvSpPr txBox="1"/>
          <p:nvPr/>
        </p:nvSpPr>
        <p:spPr>
          <a:xfrm>
            <a:off x="4511219" y="5022594"/>
            <a:ext cx="3911842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サンワサプライ SKB-L1UBK (PS/2対応USBキーボード)</a:t>
            </a:r>
          </a:p>
        </p:txBody>
      </p:sp>
      <p:sp>
        <p:nvSpPr>
          <p:cNvPr id="289" name="100均"/>
          <p:cNvSpPr txBox="1"/>
          <p:nvPr/>
        </p:nvSpPr>
        <p:spPr>
          <a:xfrm>
            <a:off x="2499093" y="9235933"/>
            <a:ext cx="520974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100均</a:t>
            </a:r>
          </a:p>
        </p:txBody>
      </p:sp>
      <p:sp>
        <p:nvSpPr>
          <p:cNvPr id="290" name="100均"/>
          <p:cNvSpPr txBox="1"/>
          <p:nvPr/>
        </p:nvSpPr>
        <p:spPr>
          <a:xfrm>
            <a:off x="12422027" y="9279466"/>
            <a:ext cx="520973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100均</a:t>
            </a:r>
          </a:p>
        </p:txBody>
      </p:sp>
      <p:sp>
        <p:nvSpPr>
          <p:cNvPr id="291" name="100均(200円)"/>
          <p:cNvSpPr txBox="1"/>
          <p:nvPr/>
        </p:nvSpPr>
        <p:spPr>
          <a:xfrm>
            <a:off x="10323902" y="3179233"/>
            <a:ext cx="1029147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100均(200円)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LIST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LIST</a:t>
            </a:r>
          </a:p>
        </p:txBody>
      </p:sp>
      <p:pic>
        <p:nvPicPr>
          <p:cNvPr id="67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671" name="Also “F4”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Also “F4”</a:t>
            </a:r>
          </a:p>
        </p:txBody>
      </p:sp>
      <p:sp>
        <p:nvSpPr>
          <p:cNvPr id="672" name="Show me"/>
          <p:cNvSpPr txBox="1"/>
          <p:nvPr>
            <p:ph type="title"/>
          </p:nvPr>
        </p:nvSpPr>
        <p:spPr>
          <a:xfrm>
            <a:off x="293951" y="2611966"/>
            <a:ext cx="7514697" cy="128237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Show me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c"/>
          <p:cNvSpPr txBox="1"/>
          <p:nvPr/>
        </p:nvSpPr>
        <p:spPr>
          <a:xfrm>
            <a:off x="720725" y="4051299"/>
            <a:ext cx="12731750" cy="165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-GRAPH"/>
                <a:ea typeface="IchigoJam-GRAPH"/>
                <a:cs typeface="IchigoJam-GRAPH"/>
                <a:sym typeface="IchigoJam-GRAPH"/>
              </a:defRPr>
            </a:lvl1pPr>
          </a:lstStyle>
          <a:p>
            <a:pPr>
              <a:defRPr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rPr>
                <a:latin typeface="IchigoJam-GRAPH"/>
                <a:ea typeface="IchigoJam-GRAPH"/>
                <a:cs typeface="IchigoJam-GRAPH"/>
                <a:sym typeface="IchigoJam-GRAPH"/>
              </a:rPr>
              <a:t>c</a:t>
            </a:r>
          </a:p>
        </p:txBody>
      </p:sp>
      <p:pic>
        <p:nvPicPr>
          <p:cNvPr id="67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676" name="ALT + C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ALT + C</a:t>
            </a:r>
          </a:p>
        </p:txBody>
      </p:sp>
      <p:sp>
        <p:nvSpPr>
          <p:cNvPr id="677" name="Other characters!"/>
          <p:cNvSpPr txBox="1"/>
          <p:nvPr/>
        </p:nvSpPr>
        <p:spPr>
          <a:xfrm>
            <a:off x="277018" y="8140355"/>
            <a:ext cx="8851636" cy="1282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Other characters!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CLS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CLS</a:t>
            </a:r>
          </a:p>
        </p:txBody>
      </p:sp>
      <p:pic>
        <p:nvPicPr>
          <p:cNvPr id="68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5325" y="7779780"/>
            <a:ext cx="2139095" cy="20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681" name="Also “F1”"/>
          <p:cNvSpPr/>
          <p:nvPr/>
        </p:nvSpPr>
        <p:spPr>
          <a:xfrm>
            <a:off x="5820833" y="4120819"/>
            <a:ext cx="6623515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Also “F1”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20 LC X,5:?”c”"/>
          <p:cNvSpPr txBox="1"/>
          <p:nvPr/>
        </p:nvSpPr>
        <p:spPr>
          <a:xfrm>
            <a:off x="390525" y="4438649"/>
            <a:ext cx="1222375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20 LC X,5:?”</a:t>
            </a:r>
            <a:r>
              <a:rPr>
                <a:latin typeface="IchigoJam-GRAPH"/>
                <a:ea typeface="IchigoJam-GRAPH"/>
                <a:cs typeface="IchigoJam-GRAPH"/>
                <a:sym typeface="IchigoJam-GRAPH"/>
              </a:rPr>
              <a:t>c</a:t>
            </a:r>
            <a:r>
              <a:t>”</a:t>
            </a:r>
          </a:p>
        </p:txBody>
      </p:sp>
      <p:sp>
        <p:nvSpPr>
          <p:cNvPr id="684" name="your character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your character</a:t>
            </a:r>
          </a:p>
        </p:txBody>
      </p:sp>
      <p:sp>
        <p:nvSpPr>
          <p:cNvPr id="685" name="1. Hit the Enter key…"/>
          <p:cNvSpPr txBox="1"/>
          <p:nvPr>
            <p:ph type="title"/>
          </p:nvPr>
        </p:nvSpPr>
        <p:spPr>
          <a:xfrm>
            <a:off x="1851" y="7048500"/>
            <a:ext cx="6927189" cy="154993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496570">
              <a:defRPr sz="42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1. Hit the Enter key</a:t>
            </a:r>
          </a:p>
          <a:p>
            <a:pPr defTabSz="496570">
              <a:defRPr sz="42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2. Hit the “F5” key</a:t>
            </a:r>
          </a:p>
        </p:txBody>
      </p:sp>
      <p:sp>
        <p:nvSpPr>
          <p:cNvPr id="686" name="E"/>
          <p:cNvSpPr txBox="1"/>
          <p:nvPr/>
        </p:nvSpPr>
        <p:spPr>
          <a:xfrm>
            <a:off x="121419" y="155613"/>
            <a:ext cx="800101" cy="787401"/>
          </a:xfrm>
          <a:prstGeom prst="rect">
            <a:avLst/>
          </a:prstGeom>
          <a:solidFill>
            <a:srgbClr val="000000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the enemy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the enemy</a:t>
            </a:r>
          </a:p>
        </p:txBody>
      </p:sp>
      <p:sp>
        <p:nvSpPr>
          <p:cNvPr id="689" name="30 LC RND(32),23:?”*”"/>
          <p:cNvSpPr txBox="1"/>
          <p:nvPr/>
        </p:nvSpPr>
        <p:spPr>
          <a:xfrm>
            <a:off x="142974" y="3337983"/>
            <a:ext cx="12718852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5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30 LC RND(32),23:?”*”</a:t>
            </a:r>
          </a:p>
        </p:txBody>
      </p:sp>
      <p:sp>
        <p:nvSpPr>
          <p:cNvPr id="690" name="Enter, F5…"/>
          <p:cNvSpPr txBox="1"/>
          <p:nvPr>
            <p:ph type="title"/>
          </p:nvPr>
        </p:nvSpPr>
        <p:spPr>
          <a:xfrm>
            <a:off x="103451" y="6760633"/>
            <a:ext cx="6927189" cy="154993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defTabSz="531622">
              <a:defRPr sz="45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Enter, F5</a:t>
            </a:r>
          </a:p>
          <a:p>
            <a:pPr defTabSz="531622">
              <a:defRPr sz="455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F5,F5,F5,,,,</a:t>
            </a:r>
          </a:p>
        </p:txBody>
      </p:sp>
      <p:sp>
        <p:nvSpPr>
          <p:cNvPr id="691" name="F"/>
          <p:cNvSpPr txBox="1"/>
          <p:nvPr/>
        </p:nvSpPr>
        <p:spPr>
          <a:xfrm>
            <a:off x="121419" y="155613"/>
            <a:ext cx="800101" cy="787401"/>
          </a:xfrm>
          <a:prstGeom prst="rect">
            <a:avLst/>
          </a:prstGeom>
          <a:solidFill>
            <a:srgbClr val="000000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to repeat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to repeat</a:t>
            </a:r>
          </a:p>
        </p:txBody>
      </p:sp>
      <p:sp>
        <p:nvSpPr>
          <p:cNvPr id="694" name="40 GOTO20"/>
          <p:cNvSpPr txBox="1"/>
          <p:nvPr/>
        </p:nvSpPr>
        <p:spPr>
          <a:xfrm>
            <a:off x="142974" y="3337983"/>
            <a:ext cx="12718852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5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40 GOTO20</a:t>
            </a:r>
          </a:p>
        </p:txBody>
      </p:sp>
      <p:sp>
        <p:nvSpPr>
          <p:cNvPr id="695" name="ESC key…"/>
          <p:cNvSpPr txBox="1"/>
          <p:nvPr>
            <p:ph type="title"/>
          </p:nvPr>
        </p:nvSpPr>
        <p:spPr>
          <a:xfrm>
            <a:off x="69585" y="6684631"/>
            <a:ext cx="6191846" cy="266865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ESC key</a:t>
            </a:r>
          </a:p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to stop</a:t>
            </a:r>
          </a:p>
        </p:txBody>
      </p:sp>
      <p:sp>
        <p:nvSpPr>
          <p:cNvPr id="696" name="G"/>
          <p:cNvSpPr txBox="1"/>
          <p:nvPr/>
        </p:nvSpPr>
        <p:spPr>
          <a:xfrm>
            <a:off x="121419" y="155613"/>
            <a:ext cx="800101" cy="787401"/>
          </a:xfrm>
          <a:prstGeom prst="rect">
            <a:avLst/>
          </a:prstGeom>
          <a:solidFill>
            <a:srgbClr val="000000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35 WAIT3"/>
          <p:cNvSpPr txBox="1"/>
          <p:nvPr/>
        </p:nvSpPr>
        <p:spPr>
          <a:xfrm>
            <a:off x="142974" y="3778249"/>
            <a:ext cx="12718852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5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35 WAIT3</a:t>
            </a:r>
          </a:p>
        </p:txBody>
      </p:sp>
      <p:sp>
        <p:nvSpPr>
          <p:cNvPr id="699" name="adjust speed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adjust speed</a:t>
            </a:r>
          </a:p>
        </p:txBody>
      </p:sp>
      <p:sp>
        <p:nvSpPr>
          <p:cNvPr id="700" name="ESC: stop…"/>
          <p:cNvSpPr txBox="1"/>
          <p:nvPr>
            <p:ph type="title"/>
          </p:nvPr>
        </p:nvSpPr>
        <p:spPr>
          <a:xfrm>
            <a:off x="495274" y="5948073"/>
            <a:ext cx="6191846" cy="3426497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algn="l" defTabSz="549148">
              <a:defRPr sz="47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ESC: stop</a:t>
            </a:r>
          </a:p>
          <a:p>
            <a:pPr algn="l" defTabSz="549148">
              <a:defRPr sz="47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F1: clear</a:t>
            </a:r>
          </a:p>
          <a:p>
            <a:pPr algn="l" defTabSz="549148">
              <a:defRPr sz="47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F4: show me</a:t>
            </a:r>
          </a:p>
          <a:p>
            <a:pPr algn="l" defTabSz="549148">
              <a:defRPr sz="47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F5: do it</a:t>
            </a:r>
          </a:p>
        </p:txBody>
      </p:sp>
      <p:sp>
        <p:nvSpPr>
          <p:cNvPr id="701" name="H"/>
          <p:cNvSpPr txBox="1"/>
          <p:nvPr/>
        </p:nvSpPr>
        <p:spPr>
          <a:xfrm>
            <a:off x="121419" y="155613"/>
            <a:ext cx="800101" cy="787401"/>
          </a:xfrm>
          <a:prstGeom prst="rect">
            <a:avLst/>
          </a:prstGeom>
          <a:solidFill>
            <a:srgbClr val="000000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36 X=X-BTN(28)+BTN(29)"/>
          <p:cNvSpPr txBox="1"/>
          <p:nvPr/>
        </p:nvSpPr>
        <p:spPr>
          <a:xfrm>
            <a:off x="142974" y="3985683"/>
            <a:ext cx="12718852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5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36 X=X-BTN(28)+BTN(29)</a:t>
            </a:r>
          </a:p>
        </p:txBody>
      </p:sp>
      <p:sp>
        <p:nvSpPr>
          <p:cNvPr id="704" name="control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control</a:t>
            </a:r>
          </a:p>
        </p:txBody>
      </p:sp>
      <p:sp>
        <p:nvSpPr>
          <p:cNvPr id="705" name="ESC: stop…"/>
          <p:cNvSpPr txBox="1"/>
          <p:nvPr>
            <p:ph type="title"/>
          </p:nvPr>
        </p:nvSpPr>
        <p:spPr>
          <a:xfrm>
            <a:off x="495274" y="5948073"/>
            <a:ext cx="6191846" cy="3426497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algn="l" defTabSz="549148">
              <a:defRPr sz="47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ESC: stop</a:t>
            </a:r>
          </a:p>
          <a:p>
            <a:pPr algn="l" defTabSz="549148">
              <a:defRPr sz="47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F1: clear</a:t>
            </a:r>
          </a:p>
          <a:p>
            <a:pPr algn="l" defTabSz="549148">
              <a:defRPr sz="47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F4: show me</a:t>
            </a:r>
          </a:p>
          <a:p>
            <a:pPr algn="l" defTabSz="549148">
              <a:defRPr sz="47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F5: do it</a:t>
            </a:r>
          </a:p>
        </p:txBody>
      </p:sp>
      <p:sp>
        <p:nvSpPr>
          <p:cNvPr id="706" name="I"/>
          <p:cNvSpPr txBox="1"/>
          <p:nvPr/>
        </p:nvSpPr>
        <p:spPr>
          <a:xfrm>
            <a:off x="121419" y="155613"/>
            <a:ext cx="800101" cy="787401"/>
          </a:xfrm>
          <a:prstGeom prst="rect">
            <a:avLst/>
          </a:prstGeom>
          <a:solidFill>
            <a:srgbClr val="000000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38 IF SCR(X,5) END"/>
          <p:cNvSpPr txBox="1"/>
          <p:nvPr/>
        </p:nvSpPr>
        <p:spPr>
          <a:xfrm>
            <a:off x="142974" y="3744383"/>
            <a:ext cx="12718852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5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38 IF SCR(X,5) END</a:t>
            </a:r>
          </a:p>
        </p:txBody>
      </p:sp>
      <p:sp>
        <p:nvSpPr>
          <p:cNvPr id="709" name="Hit check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Hit check</a:t>
            </a:r>
          </a:p>
        </p:txBody>
      </p:sp>
      <p:sp>
        <p:nvSpPr>
          <p:cNvPr id="710" name="ESC: stop…"/>
          <p:cNvSpPr txBox="1"/>
          <p:nvPr>
            <p:ph type="title"/>
          </p:nvPr>
        </p:nvSpPr>
        <p:spPr>
          <a:xfrm>
            <a:off x="495274" y="5948073"/>
            <a:ext cx="6191846" cy="3426497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algn="l" defTabSz="549148">
              <a:defRPr sz="47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ESC: stop</a:t>
            </a:r>
          </a:p>
          <a:p>
            <a:pPr algn="l" defTabSz="549148">
              <a:defRPr sz="47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F1: clear</a:t>
            </a:r>
          </a:p>
          <a:p>
            <a:pPr algn="l" defTabSz="549148">
              <a:defRPr sz="47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F4: show me</a:t>
            </a:r>
          </a:p>
          <a:p>
            <a:pPr algn="l" defTabSz="549148">
              <a:defRPr sz="47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F5: do it</a:t>
            </a:r>
          </a:p>
        </p:txBody>
      </p:sp>
      <p:sp>
        <p:nvSpPr>
          <p:cNvPr id="711" name="J"/>
          <p:cNvSpPr txBox="1"/>
          <p:nvPr/>
        </p:nvSpPr>
        <p:spPr>
          <a:xfrm>
            <a:off x="121419" y="155613"/>
            <a:ext cx="800101" cy="787401"/>
          </a:xfrm>
          <a:prstGeom prst="rect">
            <a:avLst/>
          </a:prstGeom>
          <a:solidFill>
            <a:srgbClr val="000000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J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37 X=X&amp;31"/>
          <p:cNvSpPr txBox="1"/>
          <p:nvPr/>
        </p:nvSpPr>
        <p:spPr>
          <a:xfrm>
            <a:off x="142974" y="3744383"/>
            <a:ext cx="12718852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5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37 X=X&amp;31</a:t>
            </a:r>
          </a:p>
        </p:txBody>
      </p:sp>
      <p:sp>
        <p:nvSpPr>
          <p:cNvPr id="714" name="prevent cheat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prevent cheat</a:t>
            </a:r>
          </a:p>
        </p:txBody>
      </p:sp>
      <p:sp>
        <p:nvSpPr>
          <p:cNvPr id="715" name="ESC: stop…"/>
          <p:cNvSpPr txBox="1"/>
          <p:nvPr>
            <p:ph type="title"/>
          </p:nvPr>
        </p:nvSpPr>
        <p:spPr>
          <a:xfrm>
            <a:off x="495274" y="5948073"/>
            <a:ext cx="6191846" cy="3426497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algn="l" defTabSz="549148">
              <a:defRPr sz="47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ESC: stop</a:t>
            </a:r>
          </a:p>
          <a:p>
            <a:pPr algn="l" defTabSz="549148">
              <a:defRPr sz="47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F1: clear</a:t>
            </a:r>
          </a:p>
          <a:p>
            <a:pPr algn="l" defTabSz="549148">
              <a:defRPr sz="47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F4: show me</a:t>
            </a:r>
          </a:p>
          <a:p>
            <a:pPr algn="l" defTabSz="549148">
              <a:defRPr sz="47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F5: do it</a:t>
            </a:r>
          </a:p>
        </p:txBody>
      </p:sp>
      <p:sp>
        <p:nvSpPr>
          <p:cNvPr id="716" name="K"/>
          <p:cNvSpPr txBox="1"/>
          <p:nvPr/>
        </p:nvSpPr>
        <p:spPr>
          <a:xfrm>
            <a:off x="121419" y="155613"/>
            <a:ext cx="800101" cy="787401"/>
          </a:xfrm>
          <a:prstGeom prst="rect">
            <a:avLst/>
          </a:prstGeom>
          <a:solidFill>
            <a:srgbClr val="000000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IchigoJam BASIC…"/>
          <p:cNvSpPr txBox="1"/>
          <p:nvPr/>
        </p:nvSpPr>
        <p:spPr>
          <a:xfrm>
            <a:off x="457200" y="514349"/>
            <a:ext cx="12090400" cy="72009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IchigoJam BASIC</a:t>
            </a:r>
          </a:p>
          <a:p>
            <a:pPr algn="l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OK</a:t>
            </a:r>
          </a:p>
          <a:p>
            <a:pPr algn="l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</p:txBody>
      </p:sp>
      <p:sp>
        <p:nvSpPr>
          <p:cNvPr id="297" name="A white box: the cursor"/>
          <p:cNvSpPr txBox="1"/>
          <p:nvPr/>
        </p:nvSpPr>
        <p:spPr>
          <a:xfrm>
            <a:off x="772159" y="8229600"/>
            <a:ext cx="1114425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A white box: the cursor</a:t>
            </a:r>
          </a:p>
        </p:txBody>
      </p:sp>
      <p:sp>
        <p:nvSpPr>
          <p:cNvPr id="298" name="Rectangle"/>
          <p:cNvSpPr/>
          <p:nvPr/>
        </p:nvSpPr>
        <p:spPr>
          <a:xfrm>
            <a:off x="711200" y="2197100"/>
            <a:ext cx="194271" cy="7317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10 CLS:X=16…"/>
          <p:cNvSpPr txBox="1"/>
          <p:nvPr/>
        </p:nvSpPr>
        <p:spPr>
          <a:xfrm>
            <a:off x="75670" y="1460500"/>
            <a:ext cx="12718853" cy="619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0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10 CLS:X=16</a:t>
            </a:r>
          </a:p>
          <a:p>
            <a:pPr algn="l">
              <a:defRPr sz="40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20 LC X,5:?”</a:t>
            </a:r>
            <a:r>
              <a:rPr>
                <a:latin typeface="IchigoJam-GRAPH"/>
                <a:ea typeface="IchigoJam-GRAPH"/>
                <a:cs typeface="IchigoJam-GRAPH"/>
                <a:sym typeface="IchigoJam-GRAPH"/>
              </a:rPr>
              <a:t>c</a:t>
            </a:r>
            <a:r>
              <a:t>”</a:t>
            </a:r>
          </a:p>
          <a:p>
            <a:pPr algn="l">
              <a:defRPr sz="40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30 LC RND(32),23:?”*”</a:t>
            </a:r>
          </a:p>
          <a:p>
            <a:pPr algn="l">
              <a:defRPr sz="40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35 WAIT 3</a:t>
            </a:r>
            <a:br/>
            <a:r>
              <a:t>36 X=X-BTN(28)+BTN(29)</a:t>
            </a:r>
          </a:p>
          <a:p>
            <a:pPr algn="l">
              <a:defRPr sz="40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37 X=X&amp;31</a:t>
            </a:r>
          </a:p>
          <a:p>
            <a:pPr algn="l">
              <a:defRPr sz="40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38 IF SCR(X,5) END </a:t>
            </a:r>
          </a:p>
          <a:p>
            <a:pPr algn="l">
              <a:defRPr sz="40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40 GOTO 20</a:t>
            </a:r>
          </a:p>
          <a:p>
            <a:pPr algn="l">
              <a:defRPr sz="4000"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algn="l">
              <a:defRPr sz="4000"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algn="l">
              <a:defRPr sz="4000">
                <a:latin typeface="IchigoJam 1.2"/>
                <a:ea typeface="IchigoJam 1.2"/>
                <a:cs typeface="IchigoJam 1.2"/>
                <a:sym typeface="IchigoJam 1.2"/>
              </a:defRPr>
            </a:pPr>
            <a:br/>
          </a:p>
        </p:txBody>
      </p:sp>
      <p:sp>
        <p:nvSpPr>
          <p:cNvPr id="719" name="It’s the standard!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It’s the standard!</a:t>
            </a:r>
          </a:p>
        </p:txBody>
      </p:sp>
      <p:sp>
        <p:nvSpPr>
          <p:cNvPr id="720" name="Line"/>
          <p:cNvSpPr/>
          <p:nvPr/>
        </p:nvSpPr>
        <p:spPr>
          <a:xfrm>
            <a:off x="5715000" y="5350933"/>
            <a:ext cx="6291757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721" name="Line"/>
          <p:cNvSpPr/>
          <p:nvPr/>
        </p:nvSpPr>
        <p:spPr>
          <a:xfrm>
            <a:off x="7311425" y="2188633"/>
            <a:ext cx="4729198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722" name="Line"/>
          <p:cNvSpPr/>
          <p:nvPr/>
        </p:nvSpPr>
        <p:spPr>
          <a:xfrm>
            <a:off x="11998289" y="2190588"/>
            <a:ext cx="1" cy="3209696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723" name="Line"/>
          <p:cNvSpPr/>
          <p:nvPr/>
        </p:nvSpPr>
        <p:spPr>
          <a:xfrm>
            <a:off x="9375912" y="4798814"/>
            <a:ext cx="1548631" cy="1"/>
          </a:xfrm>
          <a:prstGeom prst="line">
            <a:avLst/>
          </a:prstGeom>
          <a:ln w="762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724" name="Line"/>
          <p:cNvSpPr/>
          <p:nvPr/>
        </p:nvSpPr>
        <p:spPr>
          <a:xfrm flipV="1">
            <a:off x="10946600" y="4775868"/>
            <a:ext cx="1" cy="1073931"/>
          </a:xfrm>
          <a:prstGeom prst="line">
            <a:avLst/>
          </a:prstGeom>
          <a:ln w="76200">
            <a:solidFill>
              <a:schemeClr val="accent5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725" name="next scene…"/>
          <p:cNvSpPr txBox="1"/>
          <p:nvPr/>
        </p:nvSpPr>
        <p:spPr>
          <a:xfrm>
            <a:off x="8746666" y="6230243"/>
            <a:ext cx="3952241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4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next scene…</a:t>
            </a:r>
          </a:p>
        </p:txBody>
      </p:sp>
      <p:sp>
        <p:nvSpPr>
          <p:cNvPr id="726" name="L"/>
          <p:cNvSpPr txBox="1"/>
          <p:nvPr/>
        </p:nvSpPr>
        <p:spPr>
          <a:xfrm>
            <a:off x="121419" y="155613"/>
            <a:ext cx="800101" cy="787401"/>
          </a:xfrm>
          <a:prstGeom prst="rect">
            <a:avLst/>
          </a:prstGeom>
          <a:solidFill>
            <a:srgbClr val="000000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10 CLS:X=16:CLT…"/>
          <p:cNvSpPr txBox="1"/>
          <p:nvPr/>
        </p:nvSpPr>
        <p:spPr>
          <a:xfrm>
            <a:off x="75670" y="1949450"/>
            <a:ext cx="12718853" cy="433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7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10 CLS:X=16</a:t>
            </a:r>
            <a:r>
              <a:rPr>
                <a:solidFill>
                  <a:schemeClr val="accent5"/>
                </a:solidFill>
              </a:rPr>
              <a:t>:CLT</a:t>
            </a:r>
          </a:p>
          <a:p>
            <a:pPr algn="l">
              <a:defRPr sz="37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20 LC X,5:?”</a:t>
            </a:r>
            <a:r>
              <a:rPr>
                <a:solidFill>
                  <a:schemeClr val="accent5"/>
                </a:solidFill>
                <a:latin typeface="IchigoJam-GRAPH"/>
                <a:ea typeface="IchigoJam-GRAPH"/>
                <a:cs typeface="IchigoJam-GRAPH"/>
                <a:sym typeface="IchigoJam-GRAPH"/>
              </a:rPr>
              <a:t>j</a:t>
            </a:r>
            <a:r>
              <a:t>”</a:t>
            </a:r>
          </a:p>
          <a:p>
            <a:pPr algn="l">
              <a:defRPr sz="37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30 LC RND(32),23:?”</a:t>
            </a:r>
            <a:r>
              <a:rPr>
                <a:solidFill>
                  <a:schemeClr val="accent5"/>
                </a:solidFill>
                <a:latin typeface="IchigoJam-GRAPH"/>
                <a:ea typeface="IchigoJam-GRAPH"/>
                <a:cs typeface="IchigoJam-GRAPH"/>
                <a:sym typeface="IchigoJam-GRAPH"/>
              </a:rPr>
              <a:t>eee</a:t>
            </a:r>
            <a:r>
              <a:t>”</a:t>
            </a:r>
          </a:p>
          <a:p>
            <a:pPr algn="l">
              <a:defRPr sz="37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35 WAIT </a:t>
            </a:r>
            <a:r>
              <a:rPr>
                <a:solidFill>
                  <a:schemeClr val="accent5"/>
                </a:solidFill>
              </a:rPr>
              <a:t>10</a:t>
            </a:r>
          </a:p>
          <a:p>
            <a:pPr algn="l">
              <a:defRPr sz="37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36 X=X-BTN(28)+BTN(29)</a:t>
            </a:r>
          </a:p>
          <a:p>
            <a:pPr algn="l">
              <a:defRPr sz="37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37 X=X&amp;31</a:t>
            </a:r>
          </a:p>
          <a:p>
            <a:pPr algn="l">
              <a:defRPr sz="37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38 IF SCR(X,5) </a:t>
            </a:r>
            <a:r>
              <a:rPr>
                <a:solidFill>
                  <a:schemeClr val="accent5"/>
                </a:solidFill>
              </a:rPr>
              <a:t>?TICK():END</a:t>
            </a:r>
          </a:p>
          <a:p>
            <a:pPr algn="l">
              <a:defRPr sz="37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40 GOTO 20</a:t>
            </a:r>
          </a:p>
        </p:txBody>
      </p:sp>
      <p:sp>
        <p:nvSpPr>
          <p:cNvPr id="729" name="Calculate your concentration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Calculate your concentration</a:t>
            </a:r>
          </a:p>
        </p:txBody>
      </p:sp>
      <p:sp>
        <p:nvSpPr>
          <p:cNvPr id="730" name="The Enter key…"/>
          <p:cNvSpPr txBox="1"/>
          <p:nvPr>
            <p:ph type="title"/>
          </p:nvPr>
        </p:nvSpPr>
        <p:spPr>
          <a:xfrm>
            <a:off x="69585" y="6684631"/>
            <a:ext cx="6191846" cy="266865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The Enter key</a:t>
            </a:r>
          </a:p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after changing</a:t>
            </a:r>
          </a:p>
        </p:txBody>
      </p:sp>
      <p:sp>
        <p:nvSpPr>
          <p:cNvPr id="731" name="M"/>
          <p:cNvSpPr txBox="1"/>
          <p:nvPr/>
        </p:nvSpPr>
        <p:spPr>
          <a:xfrm>
            <a:off x="121419" y="155613"/>
            <a:ext cx="800101" cy="787401"/>
          </a:xfrm>
          <a:prstGeom prst="rect">
            <a:avLst/>
          </a:prstGeom>
          <a:solidFill>
            <a:srgbClr val="000000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Let’s make a robot!"/>
          <p:cNvSpPr txBox="1"/>
          <p:nvPr>
            <p:ph type="title"/>
          </p:nvPr>
        </p:nvSpPr>
        <p:spPr>
          <a:xfrm>
            <a:off x="132159" y="3340100"/>
            <a:ext cx="12740481" cy="2159000"/>
          </a:xfrm>
          <a:prstGeom prst="rect">
            <a:avLst/>
          </a:prstGeom>
        </p:spPr>
        <p:txBody>
          <a:bodyPr/>
          <a:lstStyle>
            <a:lvl1pPr defTabSz="572516">
              <a:defRPr sz="7840"/>
            </a:lvl1pPr>
          </a:lstStyle>
          <a:p>
            <a:pPr/>
            <a:r>
              <a:t>Let’s make a robot!</a:t>
            </a:r>
          </a:p>
        </p:txBody>
      </p:sp>
      <p:pic>
        <p:nvPicPr>
          <p:cNvPr id="73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5947767"/>
            <a:ext cx="3426150" cy="32089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861" y="359833"/>
            <a:ext cx="12709078" cy="4574581"/>
          </a:xfrm>
          <a:prstGeom prst="rect">
            <a:avLst/>
          </a:prstGeom>
          <a:ln w="12700">
            <a:miter lim="400000"/>
          </a:ln>
        </p:spPr>
      </p:pic>
      <p:sp>
        <p:nvSpPr>
          <p:cNvPr id="737" name="OUT5 - Orange…"/>
          <p:cNvSpPr txBox="1"/>
          <p:nvPr/>
        </p:nvSpPr>
        <p:spPr>
          <a:xfrm>
            <a:off x="6156339" y="4838700"/>
            <a:ext cx="4324783" cy="182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4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OUT5 - Orange</a:t>
            </a:r>
          </a:p>
          <a:p>
            <a:pPr algn="l">
              <a:defRPr sz="34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5V - Red</a:t>
            </a:r>
          </a:p>
          <a:p>
            <a:pPr algn="l">
              <a:defRPr sz="34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GND - Brown</a:t>
            </a:r>
          </a:p>
        </p:txBody>
      </p:sp>
      <p:sp>
        <p:nvSpPr>
          <p:cNvPr id="738" name="PWM5,140:WAIT30:PWM5,50"/>
          <p:cNvSpPr txBox="1"/>
          <p:nvPr>
            <p:ph type="title"/>
          </p:nvPr>
        </p:nvSpPr>
        <p:spPr>
          <a:xfrm>
            <a:off x="147861" y="6472299"/>
            <a:ext cx="12709078" cy="3068211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PWM5,140:WAIT30:PWM5,50</a:t>
            </a:r>
          </a:p>
        </p:txBody>
      </p:sp>
      <p:sp>
        <p:nvSpPr>
          <p:cNvPr id="739" name="N"/>
          <p:cNvSpPr txBox="1"/>
          <p:nvPr/>
        </p:nvSpPr>
        <p:spPr>
          <a:xfrm>
            <a:off x="121419" y="155613"/>
            <a:ext cx="800101" cy="787401"/>
          </a:xfrm>
          <a:prstGeom prst="rect">
            <a:avLst/>
          </a:prstGeom>
          <a:solidFill>
            <a:srgbClr val="000000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1 PWM 5,140:WAIT10…"/>
          <p:cNvSpPr txBox="1"/>
          <p:nvPr>
            <p:ph type="title"/>
          </p:nvPr>
        </p:nvSpPr>
        <p:spPr>
          <a:xfrm>
            <a:off x="375278" y="3030266"/>
            <a:ext cx="12254244" cy="4857685"/>
          </a:xfrm>
          <a:prstGeom prst="rect">
            <a:avLst/>
          </a:prstGeom>
        </p:spPr>
        <p:txBody>
          <a:bodyPr/>
          <a:lstStyle/>
          <a:p>
            <a:pPr algn="l">
              <a:defRPr sz="50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1 PWM 5,140:WAIT10</a:t>
            </a:r>
          </a:p>
          <a:p>
            <a:pPr algn="l">
              <a:defRPr sz="50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2 PWM 5,100:WAIT10</a:t>
            </a:r>
          </a:p>
          <a:p>
            <a:pPr algn="l">
              <a:defRPr sz="50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3 IF BTN()=0 CONT</a:t>
            </a:r>
          </a:p>
          <a:p>
            <a:pPr algn="l">
              <a:defRPr sz="50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4 GOTO1</a:t>
            </a:r>
          </a:p>
        </p:txBody>
      </p:sp>
      <p:sp>
        <p:nvSpPr>
          <p:cNvPr id="742" name="move!"/>
          <p:cNvSpPr txBox="1"/>
          <p:nvPr/>
        </p:nvSpPr>
        <p:spPr>
          <a:xfrm>
            <a:off x="132258" y="206870"/>
            <a:ext cx="12740284" cy="2634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8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move!</a:t>
            </a:r>
          </a:p>
        </p:txBody>
      </p:sp>
      <p:sp>
        <p:nvSpPr>
          <p:cNvPr id="743" name="button to stop"/>
          <p:cNvSpPr txBox="1"/>
          <p:nvPr/>
        </p:nvSpPr>
        <p:spPr>
          <a:xfrm>
            <a:off x="132258" y="6953335"/>
            <a:ext cx="12740284" cy="2634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button to stop</a:t>
            </a:r>
          </a:p>
        </p:txBody>
      </p:sp>
      <p:sp>
        <p:nvSpPr>
          <p:cNvPr id="744" name="O"/>
          <p:cNvSpPr txBox="1"/>
          <p:nvPr/>
        </p:nvSpPr>
        <p:spPr>
          <a:xfrm>
            <a:off x="121419" y="155613"/>
            <a:ext cx="800101" cy="787401"/>
          </a:xfrm>
          <a:prstGeom prst="rect">
            <a:avLst/>
          </a:prstGeom>
          <a:solidFill>
            <a:srgbClr val="000000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10 WAIT60*3…"/>
          <p:cNvSpPr txBox="1"/>
          <p:nvPr>
            <p:ph type="title"/>
          </p:nvPr>
        </p:nvSpPr>
        <p:spPr>
          <a:xfrm>
            <a:off x="375278" y="3030266"/>
            <a:ext cx="12254244" cy="4857685"/>
          </a:xfrm>
          <a:prstGeom prst="rect">
            <a:avLst/>
          </a:prstGeom>
        </p:spPr>
        <p:txBody>
          <a:bodyPr/>
          <a:lstStyle/>
          <a:p>
            <a:pPr algn="l">
              <a:defRPr sz="50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10 WAIT60*3</a:t>
            </a:r>
          </a:p>
          <a:p>
            <a:pPr algn="l">
              <a:defRPr sz="50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20 PWM 5,140:WAIT60</a:t>
            </a:r>
          </a:p>
          <a:p>
            <a:pPr algn="l">
              <a:defRPr sz="50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30 PWM 5,50:WAIT60</a:t>
            </a:r>
          </a:p>
          <a:p>
            <a:pPr algn="l">
              <a:defRPr sz="50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40 IF BTN() END</a:t>
            </a:r>
          </a:p>
          <a:p>
            <a:pPr algn="l">
              <a:defRPr sz="50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50 GOTO20</a:t>
            </a:r>
          </a:p>
        </p:txBody>
      </p:sp>
      <p:sp>
        <p:nvSpPr>
          <p:cNvPr id="747" name="Alarm robot…"/>
          <p:cNvSpPr txBox="1"/>
          <p:nvPr/>
        </p:nvSpPr>
        <p:spPr>
          <a:xfrm>
            <a:off x="132258" y="206870"/>
            <a:ext cx="12740284" cy="2634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defTabSz="356362">
              <a:defRPr sz="488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Alarm robot</a:t>
            </a:r>
          </a:p>
          <a:p>
            <a:pPr defTabSz="356362">
              <a:defRPr sz="488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You will beaten up by the server</a:t>
            </a:r>
          </a:p>
          <a:p>
            <a:pPr defTabSz="356362">
              <a:defRPr sz="488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after 3 seconds</a:t>
            </a:r>
          </a:p>
        </p:txBody>
      </p:sp>
      <p:sp>
        <p:nvSpPr>
          <p:cNvPr id="748" name="button to stop"/>
          <p:cNvSpPr txBox="1"/>
          <p:nvPr/>
        </p:nvSpPr>
        <p:spPr>
          <a:xfrm>
            <a:off x="132258" y="6953335"/>
            <a:ext cx="12740284" cy="2634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button to stop</a:t>
            </a:r>
          </a:p>
        </p:txBody>
      </p:sp>
      <p:sp>
        <p:nvSpPr>
          <p:cNvPr id="749" name="O"/>
          <p:cNvSpPr txBox="1"/>
          <p:nvPr/>
        </p:nvSpPr>
        <p:spPr>
          <a:xfrm>
            <a:off x="121419" y="155613"/>
            <a:ext cx="800101" cy="787401"/>
          </a:xfrm>
          <a:prstGeom prst="rect">
            <a:avLst/>
          </a:prstGeom>
          <a:solidFill>
            <a:srgbClr val="000000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Sounder…"/>
          <p:cNvSpPr txBox="1"/>
          <p:nvPr>
            <p:ph type="title"/>
          </p:nvPr>
        </p:nvSpPr>
        <p:spPr>
          <a:xfrm>
            <a:off x="1648025" y="805424"/>
            <a:ext cx="9708749" cy="3039188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Sounder</a:t>
            </a:r>
          </a:p>
          <a:p>
            <a:pPr>
              <a:defRPr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30yen</a:t>
            </a:r>
          </a:p>
        </p:txBody>
      </p:sp>
      <p:pic>
        <p:nvPicPr>
          <p:cNvPr id="75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253" y="3945466"/>
            <a:ext cx="5728294" cy="4296221"/>
          </a:xfrm>
          <a:prstGeom prst="rect">
            <a:avLst/>
          </a:prstGeom>
          <a:ln w="12700">
            <a:miter lim="400000"/>
          </a:ln>
        </p:spPr>
      </p:pic>
      <p:sp>
        <p:nvSpPr>
          <p:cNvPr id="753" name="SOUND…"/>
          <p:cNvSpPr txBox="1"/>
          <p:nvPr/>
        </p:nvSpPr>
        <p:spPr>
          <a:xfrm>
            <a:off x="732332" y="8064500"/>
            <a:ext cx="1989736" cy="124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SOUND</a:t>
            </a:r>
          </a:p>
          <a:p>
            <a:pPr/>
            <a:r>
              <a:t>(SND)</a:t>
            </a:r>
          </a:p>
        </p:txBody>
      </p:sp>
      <p:sp>
        <p:nvSpPr>
          <p:cNvPr id="754" name="GND"/>
          <p:cNvSpPr txBox="1"/>
          <p:nvPr/>
        </p:nvSpPr>
        <p:spPr>
          <a:xfrm>
            <a:off x="3340336" y="8102600"/>
            <a:ext cx="1159461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GND</a:t>
            </a:r>
          </a:p>
        </p:txBody>
      </p:sp>
      <p:sp>
        <p:nvSpPr>
          <p:cNvPr id="755" name="BEEP…"/>
          <p:cNvSpPr txBox="1"/>
          <p:nvPr/>
        </p:nvSpPr>
        <p:spPr>
          <a:xfrm>
            <a:off x="6086276" y="4546599"/>
            <a:ext cx="6765066" cy="454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0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BEEP</a:t>
            </a:r>
          </a:p>
          <a:p>
            <a:pPr algn="l">
              <a:defRPr sz="5000"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algn="l">
              <a:defRPr sz="50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BEEP 5</a:t>
            </a:r>
          </a:p>
          <a:p>
            <a:pPr algn="l">
              <a:defRPr sz="5000"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algn="l">
              <a:defRPr sz="50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BEEP 10,30</a:t>
            </a:r>
          </a:p>
          <a:p>
            <a:pPr algn="l">
              <a:defRPr sz="5000"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algn="l">
              <a:defRPr sz="50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PLAY”CDE”</a:t>
            </a:r>
          </a:p>
        </p:txBody>
      </p:sp>
      <p:sp>
        <p:nvSpPr>
          <p:cNvPr id="756" name="P"/>
          <p:cNvSpPr txBox="1"/>
          <p:nvPr/>
        </p:nvSpPr>
        <p:spPr>
          <a:xfrm>
            <a:off x="121419" y="155613"/>
            <a:ext cx="800101" cy="787401"/>
          </a:xfrm>
          <a:prstGeom prst="rect">
            <a:avLst/>
          </a:prstGeom>
          <a:solidFill>
            <a:srgbClr val="000000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1" name="Group"/>
          <p:cNvGrpSpPr/>
          <p:nvPr/>
        </p:nvGrpSpPr>
        <p:grpSpPr>
          <a:xfrm>
            <a:off x="7697862" y="7817037"/>
            <a:ext cx="2184318" cy="1209390"/>
            <a:chOff x="0" y="0"/>
            <a:chExt cx="2184316" cy="1209389"/>
          </a:xfrm>
        </p:grpSpPr>
        <p:sp>
          <p:nvSpPr>
            <p:cNvPr id="758" name="Oval"/>
            <p:cNvSpPr/>
            <p:nvPr/>
          </p:nvSpPr>
          <p:spPr>
            <a:xfrm>
              <a:off x="0" y="0"/>
              <a:ext cx="1406460" cy="120939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59" name="Rectangle"/>
            <p:cNvSpPr/>
            <p:nvPr/>
          </p:nvSpPr>
          <p:spPr>
            <a:xfrm>
              <a:off x="777857" y="0"/>
              <a:ext cx="1406460" cy="12093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760" name="Rectangle"/>
            <p:cNvSpPr/>
            <p:nvPr/>
          </p:nvSpPr>
          <p:spPr>
            <a:xfrm>
              <a:off x="777857" y="0"/>
              <a:ext cx="152018" cy="120939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762" name="10 OUT1,-1:OUT2,1…"/>
          <p:cNvSpPr txBox="1"/>
          <p:nvPr/>
        </p:nvSpPr>
        <p:spPr>
          <a:xfrm>
            <a:off x="865129" y="2324917"/>
            <a:ext cx="12731751" cy="200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50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10 OUT1,-1:OUT2,1</a:t>
            </a:r>
          </a:p>
          <a:p>
            <a:pPr algn="l">
              <a:defRPr sz="50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20 ?ANA(5)</a:t>
            </a:r>
          </a:p>
          <a:p>
            <a:pPr algn="l">
              <a:defRPr sz="50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30 WAIT10:GOTO20</a:t>
            </a:r>
          </a:p>
        </p:txBody>
      </p:sp>
      <p:sp>
        <p:nvSpPr>
          <p:cNvPr id="763" name="Temperature sensor"/>
          <p:cNvSpPr txBox="1"/>
          <p:nvPr>
            <p:ph type="title"/>
          </p:nvPr>
        </p:nvSpPr>
        <p:spPr>
          <a:xfrm>
            <a:off x="1270000" y="-107836"/>
            <a:ext cx="10464800" cy="24384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lvl="1"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Temperature sensor</a:t>
            </a:r>
          </a:p>
        </p:txBody>
      </p:sp>
      <p:pic>
        <p:nvPicPr>
          <p:cNvPr id="76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3569" t="0" r="25153" b="0"/>
          <a:stretch>
            <a:fillRect/>
          </a:stretch>
        </p:blipFill>
        <p:spPr>
          <a:xfrm rot="16200000">
            <a:off x="1555809" y="6446542"/>
            <a:ext cx="2700812" cy="3950304"/>
          </a:xfrm>
          <a:prstGeom prst="rect">
            <a:avLst/>
          </a:prstGeom>
          <a:ln w="12700">
            <a:miter lim="400000"/>
          </a:ln>
        </p:spPr>
      </p:pic>
      <p:sp>
        <p:nvSpPr>
          <p:cNvPr id="765" name="GND…"/>
          <p:cNvSpPr txBox="1"/>
          <p:nvPr/>
        </p:nvSpPr>
        <p:spPr>
          <a:xfrm>
            <a:off x="5039817" y="7456532"/>
            <a:ext cx="2925166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GND</a:t>
            </a:r>
          </a:p>
          <a:p>
            <a:pPr algn="l"/>
            <a:r>
              <a:t>OUT1</a:t>
            </a:r>
          </a:p>
          <a:p>
            <a:pPr algn="l"/>
            <a:r>
              <a:t>OUT2 (VCC)</a:t>
            </a:r>
          </a:p>
        </p:txBody>
      </p:sp>
      <p:pic>
        <p:nvPicPr>
          <p:cNvPr id="76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06783" y="4730275"/>
            <a:ext cx="7075329" cy="6276123"/>
          </a:xfrm>
          <a:prstGeom prst="rect">
            <a:avLst/>
          </a:prstGeom>
          <a:ln w="12700">
            <a:miter lim="400000"/>
          </a:ln>
        </p:spPr>
      </p:pic>
      <p:sp>
        <p:nvSpPr>
          <p:cNvPr id="767" name="Q"/>
          <p:cNvSpPr txBox="1"/>
          <p:nvPr/>
        </p:nvSpPr>
        <p:spPr>
          <a:xfrm>
            <a:off x="121419" y="155613"/>
            <a:ext cx="800101" cy="787401"/>
          </a:xfrm>
          <a:prstGeom prst="rect">
            <a:avLst/>
          </a:prstGeom>
          <a:solidFill>
            <a:srgbClr val="000000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Q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10 OUT1,-1:OUT2,1…"/>
          <p:cNvSpPr txBox="1"/>
          <p:nvPr/>
        </p:nvSpPr>
        <p:spPr>
          <a:xfrm>
            <a:off x="763058" y="3556000"/>
            <a:ext cx="12731751" cy="264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0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10 OUT1,-1:OUT2,1</a:t>
            </a:r>
          </a:p>
          <a:p>
            <a:pPr algn="l">
              <a:defRPr sz="4000">
                <a:solidFill>
                  <a:schemeClr val="accent5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15 LED0</a:t>
            </a:r>
          </a:p>
          <a:p>
            <a:pPr algn="l">
              <a:defRPr sz="40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20 ?ANA(5)</a:t>
            </a:r>
          </a:p>
          <a:p>
            <a:pPr algn="l">
              <a:defRPr sz="4000">
                <a:solidFill>
                  <a:schemeClr val="accent5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25 IF ANA(5)&gt;290 LED1</a:t>
            </a:r>
          </a:p>
          <a:p>
            <a:pPr algn="l">
              <a:defRPr sz="4000"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30 WAIT10:GOTO</a:t>
            </a:r>
            <a:r>
              <a:t>20</a:t>
            </a:r>
          </a:p>
        </p:txBody>
      </p:sp>
      <p:sp>
        <p:nvSpPr>
          <p:cNvPr id="770" name="Turn on when hot!"/>
          <p:cNvSpPr txBox="1"/>
          <p:nvPr>
            <p:ph type="title"/>
          </p:nvPr>
        </p:nvSpPr>
        <p:spPr>
          <a:xfrm>
            <a:off x="1143123" y="339368"/>
            <a:ext cx="10464801" cy="1609928"/>
          </a:xfrm>
          <a:prstGeom prst="rect">
            <a:avLst/>
          </a:prstGeom>
        </p:spPr>
        <p:txBody>
          <a:bodyPr/>
          <a:lstStyle>
            <a:lvl1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Turn on when hot!</a:t>
            </a:r>
          </a:p>
        </p:txBody>
      </p:sp>
      <p:sp>
        <p:nvSpPr>
          <p:cNvPr id="771" name="R"/>
          <p:cNvSpPr txBox="1"/>
          <p:nvPr/>
        </p:nvSpPr>
        <p:spPr>
          <a:xfrm>
            <a:off x="121419" y="155613"/>
            <a:ext cx="800101" cy="787401"/>
          </a:xfrm>
          <a:prstGeom prst="rect">
            <a:avLst/>
          </a:prstGeom>
          <a:solidFill>
            <a:srgbClr val="000000"/>
          </a:solidFill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lvl1pPr>
          </a:lstStyle>
          <a:p>
            <a:pPr/>
            <a:r>
              <a:t>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8534" y="-35553"/>
            <a:ext cx="13241867" cy="9107218"/>
          </a:xfrm>
          <a:prstGeom prst="rect">
            <a:avLst/>
          </a:prstGeom>
          <a:ln w="12700">
            <a:miter lim="400000"/>
          </a:ln>
        </p:spPr>
      </p:pic>
      <p:sp>
        <p:nvSpPr>
          <p:cNvPr id="774" name="Thin reference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Thin reference</a:t>
            </a:r>
          </a:p>
        </p:txBody>
      </p:sp>
      <p:sp>
        <p:nvSpPr>
          <p:cNvPr id="775" name="http://ichigojam.net/IchigoJam.html"/>
          <p:cNvSpPr txBox="1"/>
          <p:nvPr/>
        </p:nvSpPr>
        <p:spPr>
          <a:xfrm>
            <a:off x="6507674" y="317499"/>
            <a:ext cx="6310376" cy="889001"/>
          </a:xfrm>
          <a:prstGeom prst="rect">
            <a:avLst/>
          </a:prstGeom>
          <a:solidFill>
            <a:srgbClr val="FFFFFF"/>
          </a:solidFill>
          <a:ln w="3302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000" u="sng">
                <a:latin typeface="Helvetica"/>
                <a:ea typeface="Helvetica"/>
                <a:cs typeface="Helvetica"/>
                <a:sym typeface="Helvetica"/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http://ichigojam.net/IchigoJam.html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89325" y="1240300"/>
            <a:ext cx="3426150" cy="3209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Oval"/>
          <p:cNvSpPr/>
          <p:nvPr/>
        </p:nvSpPr>
        <p:spPr>
          <a:xfrm>
            <a:off x="3073400" y="9022887"/>
            <a:ext cx="7301574" cy="2127714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02" name="Line"/>
          <p:cNvSpPr/>
          <p:nvPr/>
        </p:nvSpPr>
        <p:spPr>
          <a:xfrm flipV="1">
            <a:off x="5816600" y="4675320"/>
            <a:ext cx="0" cy="4121547"/>
          </a:xfrm>
          <a:prstGeom prst="line">
            <a:avLst/>
          </a:prstGeom>
          <a:ln w="1270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03" name="……"/>
          <p:cNvSpPr txBox="1"/>
          <p:nvPr/>
        </p:nvSpPr>
        <p:spPr>
          <a:xfrm>
            <a:off x="7962264" y="1524000"/>
            <a:ext cx="4192271" cy="264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…</a:t>
            </a:r>
          </a:p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(I don’t</a:t>
            </a:r>
          </a:p>
          <a:p>
            <a:pPr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pPr>
            <a:r>
              <a:t>have ears)</a:t>
            </a:r>
          </a:p>
        </p:txBody>
      </p:sp>
      <p:sp>
        <p:nvSpPr>
          <p:cNvPr id="304" name="“Hey Light up the LED”"/>
          <p:cNvSpPr/>
          <p:nvPr/>
        </p:nvSpPr>
        <p:spPr>
          <a:xfrm>
            <a:off x="80433" y="5252508"/>
            <a:ext cx="5408151" cy="3065927"/>
          </a:xfrm>
          <a:prstGeom prst="wedgeEllipseCallout">
            <a:avLst>
              <a:gd name="adj1" fmla="val 29217"/>
              <a:gd name="adj2" fmla="val 77330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“Hey Light up the LED”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01185" y="4741333"/>
            <a:ext cx="4483744" cy="4596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97626" y="4824329"/>
            <a:ext cx="3382080" cy="4794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7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8501" y="62325"/>
            <a:ext cx="3243830" cy="4596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44231" y="-73752"/>
            <a:ext cx="3505769" cy="4794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78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64223" y="4863155"/>
            <a:ext cx="3097819" cy="4302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78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130894" y="4837029"/>
            <a:ext cx="3575421" cy="4596969"/>
          </a:xfrm>
          <a:prstGeom prst="rect">
            <a:avLst/>
          </a:prstGeom>
          <a:ln w="12700">
            <a:miter lim="400000"/>
          </a:ln>
        </p:spPr>
      </p:pic>
      <p:sp>
        <p:nvSpPr>
          <p:cNvPr id="783" name="Many samples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Many samples</a:t>
            </a:r>
          </a:p>
        </p:txBody>
      </p:sp>
      <p:pic>
        <p:nvPicPr>
          <p:cNvPr id="784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782709" y="117170"/>
            <a:ext cx="3130565" cy="4437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785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546249" y="129706"/>
            <a:ext cx="3130566" cy="44128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learn how to learn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learn how to learn</a:t>
            </a:r>
          </a:p>
        </p:txBody>
      </p:sp>
      <p:sp>
        <p:nvSpPr>
          <p:cNvPr id="788" name="https://ichigojam.github.io/print/en/"/>
          <p:cNvSpPr txBox="1"/>
          <p:nvPr/>
        </p:nvSpPr>
        <p:spPr>
          <a:xfrm>
            <a:off x="7472937" y="4214986"/>
            <a:ext cx="5262657" cy="812801"/>
          </a:xfrm>
          <a:prstGeom prst="rect">
            <a:avLst/>
          </a:prstGeom>
          <a:solidFill>
            <a:srgbClr val="FFFFFF"/>
          </a:solidFill>
          <a:ln w="3302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https://ichigojam.github.io/print/en/</a:t>
            </a:r>
          </a:p>
        </p:txBody>
      </p:sp>
      <p:sp>
        <p:nvSpPr>
          <p:cNvPr id="789" name="IchigoJam print…"/>
          <p:cNvSpPr txBox="1"/>
          <p:nvPr/>
        </p:nvSpPr>
        <p:spPr>
          <a:xfrm>
            <a:off x="7160600" y="2641599"/>
            <a:ext cx="5887331" cy="1574801"/>
          </a:xfrm>
          <a:prstGeom prst="rect">
            <a:avLst/>
          </a:prstGeom>
          <a:solidFill>
            <a:srgbClr val="FFFFFF"/>
          </a:solidFill>
          <a:ln w="3302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4500">
                <a:latin typeface="Helvetica"/>
                <a:ea typeface="Helvetica"/>
                <a:cs typeface="Helvetica"/>
                <a:sym typeface="Helvetica"/>
              </a:defRPr>
            </a:pPr>
            <a:r>
              <a:t>IchigoJam print</a:t>
            </a:r>
          </a:p>
          <a:p>
            <a:pPr defTabSz="457200">
              <a:defRPr sz="3000">
                <a:latin typeface="Helvetica"/>
                <a:ea typeface="Helvetica"/>
                <a:cs typeface="Helvetica"/>
                <a:sym typeface="Helvetica"/>
              </a:defRPr>
            </a:pPr>
            <a:r>
              <a:t>simple open text on net / GitHub</a:t>
            </a:r>
          </a:p>
        </p:txBody>
      </p:sp>
      <p:pic>
        <p:nvPicPr>
          <p:cNvPr id="79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0054" y="488950"/>
            <a:ext cx="6172201" cy="8775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533" y="-2531534"/>
            <a:ext cx="13038667" cy="13038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79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83397" y="175683"/>
            <a:ext cx="7038006" cy="2098554"/>
          </a:xfrm>
          <a:prstGeom prst="rect">
            <a:avLst/>
          </a:prstGeom>
          <a:ln w="12700">
            <a:miter lim="400000"/>
          </a:ln>
        </p:spPr>
      </p:pic>
      <p:sp>
        <p:nvSpPr>
          <p:cNvPr id="794" name="You can begin from the zero (soldering)…"/>
          <p:cNvSpPr txBox="1"/>
          <p:nvPr>
            <p:ph type="title"/>
          </p:nvPr>
        </p:nvSpPr>
        <p:spPr>
          <a:xfrm>
            <a:off x="1087966" y="7560822"/>
            <a:ext cx="11099801" cy="2098554"/>
          </a:xfrm>
          <a:prstGeom prst="rect">
            <a:avLst/>
          </a:prstGeom>
        </p:spPr>
        <p:txBody>
          <a:bodyPr/>
          <a:lstStyle/>
          <a:p>
            <a:pPr defTabSz="391414">
              <a:defRPr sz="402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You can begin from the zero (soldering)</a:t>
            </a:r>
          </a:p>
          <a:p>
            <a:pPr defTabSz="391414">
              <a:defRPr sz="402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IchigoJam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67340"/>
          <a:stretch>
            <a:fillRect/>
          </a:stretch>
        </p:blipFill>
        <p:spPr>
          <a:xfrm>
            <a:off x="321566" y="-135549"/>
            <a:ext cx="12361668" cy="2922876"/>
          </a:xfrm>
          <a:prstGeom prst="rect">
            <a:avLst/>
          </a:prstGeom>
          <a:ln w="12700">
            <a:miter lim="400000"/>
          </a:ln>
        </p:spPr>
      </p:pic>
      <p:sp>
        <p:nvSpPr>
          <p:cNvPr id="797" name="http://pcn.club/"/>
          <p:cNvSpPr txBox="1"/>
          <p:nvPr/>
        </p:nvSpPr>
        <p:spPr>
          <a:xfrm>
            <a:off x="4247210" y="8949267"/>
            <a:ext cx="4510380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http://pcn.club/</a:t>
            </a:r>
          </a:p>
        </p:txBody>
      </p:sp>
      <p:pic>
        <p:nvPicPr>
          <p:cNvPr id="79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1480" y="3139148"/>
            <a:ext cx="6481841" cy="3955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79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153" y="3094446"/>
            <a:ext cx="3224652" cy="4037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80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10602" y="3139148"/>
            <a:ext cx="3224652" cy="3955022"/>
          </a:xfrm>
          <a:prstGeom prst="rect">
            <a:avLst/>
          </a:prstGeom>
          <a:ln w="12700">
            <a:miter lim="400000"/>
          </a:ln>
        </p:spPr>
      </p:pic>
      <p:sp>
        <p:nvSpPr>
          <p:cNvPr id="801" name="Many expansions!"/>
          <p:cNvSpPr txBox="1"/>
          <p:nvPr/>
        </p:nvSpPr>
        <p:spPr>
          <a:xfrm>
            <a:off x="3071495" y="7589918"/>
            <a:ext cx="686181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/>
            <a:r>
              <a:t>Many expansions!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Why BASIC?"/>
          <p:cNvSpPr txBox="1"/>
          <p:nvPr>
            <p:ph type="body" idx="1"/>
          </p:nvPr>
        </p:nvSpPr>
        <p:spPr>
          <a:xfrm>
            <a:off x="285294" y="1918848"/>
            <a:ext cx="12434212" cy="591590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3800"/>
              </a:spcBef>
              <a:buSzTx/>
              <a:buNone/>
              <a:defRPr sz="7000"/>
            </a:lvl1pPr>
          </a:lstStyle>
          <a:p>
            <a:pPr/>
            <a:r>
              <a:t>Why BASIC?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1. Inexpensive…"/>
          <p:cNvSpPr txBox="1"/>
          <p:nvPr>
            <p:ph type="body" idx="1"/>
          </p:nvPr>
        </p:nvSpPr>
        <p:spPr>
          <a:xfrm>
            <a:off x="285294" y="1918848"/>
            <a:ext cx="12434212" cy="5915904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800"/>
              </a:spcBef>
              <a:buSzTx/>
              <a:buNone/>
              <a:defRPr sz="7000"/>
            </a:pPr>
            <a:r>
              <a:t>1. Inexpensive</a:t>
            </a:r>
          </a:p>
          <a:p>
            <a:pPr marL="0" indent="0">
              <a:spcBef>
                <a:spcPts val="3800"/>
              </a:spcBef>
              <a:buSzTx/>
              <a:buNone/>
              <a:defRPr sz="7000"/>
            </a:pPr>
            <a:r>
              <a:t>2. Upper-case Alphabet</a:t>
            </a:r>
          </a:p>
          <a:p>
            <a:pPr marL="0" indent="0">
              <a:spcBef>
                <a:spcPts val="3800"/>
              </a:spcBef>
              <a:buSzTx/>
              <a:buNone/>
              <a:defRPr sz="7000"/>
            </a:pPr>
            <a:r>
              <a:t>3. Easy to teach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7" name="Table"/>
          <p:cNvGraphicFramePr/>
          <p:nvPr/>
        </p:nvGraphicFramePr>
        <p:xfrm>
          <a:off x="679398" y="2525210"/>
          <a:ext cx="11646004" cy="6164061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3882001"/>
                <a:gridCol w="3882001"/>
                <a:gridCol w="3882001"/>
              </a:tblGrid>
              <a:tr h="1232812">
                <a:tc>
                  <a:txBody>
                    <a:bodyPr/>
                    <a:lstStyle/>
                    <a:p>
                      <a:pPr defTabSz="914400">
                        <a:defRPr b="0" sz="2800">
                          <a:sym typeface="ヒラギノ角ゴ ProN W6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  <a:sym typeface="ヒラギノ角ゴ ProN W6"/>
                        </a:rPr>
                        <a:t>普通のパソコン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  <a:sym typeface="ヒラギノ角ゴ ProN W6"/>
                        </a:rPr>
                        <a:t>IchigoJam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232812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  <a:sym typeface="ヒラギノ角ゴ ProN W6"/>
                        </a:rPr>
                        <a:t>CPU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800"/>
                        <a:t>2GHz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800"/>
                        <a:t>50MHz（1/40）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232812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  <a:sym typeface="ヒラギノ角ゴ ProN W6"/>
                        </a:rPr>
                        <a:t>RAM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800"/>
                        <a:t>4GB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800"/>
                        <a:t>4kB (1/1million）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232812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  <a:sym typeface="ヒラギノ角ゴ ProN W6"/>
                        </a:rPr>
                        <a:t>HDD/SSD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800"/>
                        <a:t>128GB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800"/>
                        <a:t>4kB（1/32million）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232812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  <a:sym typeface="ヒラギノ角ゴ ProN W6"/>
                        </a:rPr>
                        <a:t>Kit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800"/>
                        <a:t>x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800"/>
                        <a:t>o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808" name="Why is IchigoJam inexpensive?"/>
          <p:cNvSpPr txBox="1"/>
          <p:nvPr/>
        </p:nvSpPr>
        <p:spPr>
          <a:xfrm>
            <a:off x="644906" y="943209"/>
            <a:ext cx="11714989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/>
            </a:lvl1pPr>
          </a:lstStyle>
          <a:p>
            <a:pPr/>
            <a:r>
              <a:t>Why is IchigoJam inexpensive?</a:t>
            </a:r>
          </a:p>
        </p:txBody>
      </p:sp>
      <p:sp>
        <p:nvSpPr>
          <p:cNvPr id="809" name="* 1kB = 1024byte = 1024 characters"/>
          <p:cNvSpPr txBox="1"/>
          <p:nvPr/>
        </p:nvSpPr>
        <p:spPr>
          <a:xfrm>
            <a:off x="2950717" y="8908771"/>
            <a:ext cx="7103365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* 1kB = 1024byte = 1024 characters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1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732" y="1359137"/>
            <a:ext cx="9250065" cy="7573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5711" y="-521870"/>
            <a:ext cx="12782287" cy="6588809"/>
          </a:xfrm>
          <a:prstGeom prst="rect">
            <a:avLst/>
          </a:prstGeom>
          <a:ln w="12700">
            <a:miter lim="400000"/>
          </a:ln>
        </p:spPr>
      </p:pic>
      <p:sp>
        <p:nvSpPr>
          <p:cNvPr id="814" name="Upper-case Alphabet…"/>
          <p:cNvSpPr txBox="1"/>
          <p:nvPr/>
        </p:nvSpPr>
        <p:spPr>
          <a:xfrm>
            <a:off x="6723954" y="7380420"/>
            <a:ext cx="5968592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b="1" sz="3400">
                <a:latin typeface="Helvetica"/>
                <a:ea typeface="Helvetica"/>
                <a:cs typeface="Helvetica"/>
                <a:sym typeface="Helvetica"/>
              </a:defRPr>
            </a:pPr>
            <a:r>
              <a:t>Upper-case Alphabet</a:t>
            </a:r>
          </a:p>
          <a:p>
            <a:pPr>
              <a:defRPr b="1" sz="3400">
                <a:latin typeface="Helvetica"/>
                <a:ea typeface="Helvetica"/>
                <a:cs typeface="Helvetica"/>
                <a:sym typeface="Helvetica"/>
              </a:defRPr>
            </a:pPr>
            <a:r>
              <a:t>is easy to type for small kids</a:t>
            </a:r>
          </a:p>
        </p:txBody>
      </p:sp>
      <p:sp>
        <p:nvSpPr>
          <p:cNvPr id="815" name="https://www.amazon.co.jp/dp/B005LL9J9G/"/>
          <p:cNvSpPr txBox="1"/>
          <p:nvPr/>
        </p:nvSpPr>
        <p:spPr>
          <a:xfrm>
            <a:off x="219574" y="9049368"/>
            <a:ext cx="8464526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https://www.amazon.co.jp/dp/B005LL9J9G/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41698" y="-296074"/>
            <a:ext cx="14088196" cy="10127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81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5293" y="4406701"/>
            <a:ext cx="3585574" cy="5055659"/>
          </a:xfrm>
          <a:prstGeom prst="rect">
            <a:avLst/>
          </a:prstGeom>
          <a:ln w="12700">
            <a:miter lim="400000"/>
          </a:ln>
        </p:spPr>
      </p:pic>
      <p:sp>
        <p:nvSpPr>
          <p:cNvPr id="819" name="Challenge!…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  <a:r>
              <a:t>Challenge!</a:t>
            </a:r>
          </a:p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  <a:r>
              <a:t>Got a prize 5,000yen!?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teaching…"/>
          <p:cNvSpPr txBox="1"/>
          <p:nvPr>
            <p:ph type="title"/>
          </p:nvPr>
        </p:nvSpPr>
        <p:spPr>
          <a:xfrm>
            <a:off x="132258" y="569879"/>
            <a:ext cx="12740284" cy="8511581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teaching</a:t>
            </a:r>
          </a:p>
          <a:p>
            <a:pPr>
              <a:defRPr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is the learning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IchigoJam BASIC…"/>
          <p:cNvSpPr txBox="1"/>
          <p:nvPr/>
        </p:nvSpPr>
        <p:spPr>
          <a:xfrm>
            <a:off x="457200" y="514349"/>
            <a:ext cx="12090400" cy="72009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IchigoJam BASIC</a:t>
            </a:r>
          </a:p>
          <a:p>
            <a:pPr algn="l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OK</a:t>
            </a:r>
          </a:p>
          <a:p>
            <a:pPr algn="l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A</a:t>
            </a:r>
          </a:p>
          <a:p>
            <a:pPr algn="l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</p:txBody>
      </p:sp>
      <p:sp>
        <p:nvSpPr>
          <p:cNvPr id="307" name="Rectangle"/>
          <p:cNvSpPr/>
          <p:nvPr/>
        </p:nvSpPr>
        <p:spPr>
          <a:xfrm>
            <a:off x="1333500" y="2197100"/>
            <a:ext cx="194271" cy="7317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  <p:sp>
        <p:nvSpPr>
          <p:cNvPr id="308" name="Type in “A” using the keyboard"/>
          <p:cNvSpPr txBox="1"/>
          <p:nvPr/>
        </p:nvSpPr>
        <p:spPr>
          <a:xfrm>
            <a:off x="39052" y="8293100"/>
            <a:ext cx="12926696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5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Type in “A” using the keyboard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529" y="2244531"/>
            <a:ext cx="6800496" cy="5743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82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85683" y="4440465"/>
            <a:ext cx="7380354" cy="5274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82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67344" y="2297406"/>
            <a:ext cx="4940301" cy="2133601"/>
          </a:xfrm>
          <a:prstGeom prst="rect">
            <a:avLst/>
          </a:prstGeom>
          <a:ln w="12700">
            <a:miter lim="400000"/>
          </a:ln>
        </p:spPr>
      </p:pic>
      <p:sp>
        <p:nvSpPr>
          <p:cNvPr id="826" name="BASIC to Assembly…"/>
          <p:cNvSpPr txBox="1"/>
          <p:nvPr/>
        </p:nvSpPr>
        <p:spPr>
          <a:xfrm>
            <a:off x="4741" y="7969281"/>
            <a:ext cx="5268266" cy="162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/>
            </a:pPr>
            <a:r>
              <a:t>BASIC to Assembly</a:t>
            </a:r>
          </a:p>
          <a:p>
            <a:pPr>
              <a:defRPr sz="3200"/>
            </a:pPr>
            <a:r>
              <a:rPr u="sng">
                <a:hlinkClick r:id="rId5" invalidUrl="" action="" tgtFrame="" tooltip="" history="1" highlightClick="0" endSnd="0"/>
              </a:rPr>
              <a:t>http://fukuno.jig.jp/1184</a:t>
            </a:r>
          </a:p>
          <a:p>
            <a:pPr>
              <a:defRPr sz="2400"/>
            </a:pPr>
            <a:r>
              <a:t>Arm articles (jp x12, en x2)</a:t>
            </a:r>
          </a:p>
        </p:txBody>
      </p:sp>
      <p:sp>
        <p:nvSpPr>
          <p:cNvPr id="827" name="Too easy for you?…"/>
          <p:cNvSpPr txBox="1"/>
          <p:nvPr/>
        </p:nvSpPr>
        <p:spPr>
          <a:xfrm>
            <a:off x="539826" y="370378"/>
            <a:ext cx="11925148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/>
            </a:pPr>
            <a:r>
              <a:t>Too easy for you?</a:t>
            </a:r>
          </a:p>
          <a:p>
            <a:pPr/>
            <a:r>
              <a:t>You can learn Assembly language also on IchigoJam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9" name="2D Bar Chart"/>
          <p:cNvGraphicFramePr/>
          <p:nvPr/>
        </p:nvGraphicFramePr>
        <p:xfrm>
          <a:off x="703396" y="1891863"/>
          <a:ext cx="11246036" cy="5969874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sp>
        <p:nvSpPr>
          <p:cNvPr id="830" name="age 13-15, rate of self owned computer…"/>
          <p:cNvSpPr txBox="1"/>
          <p:nvPr/>
        </p:nvSpPr>
        <p:spPr>
          <a:xfrm>
            <a:off x="608958" y="8515581"/>
            <a:ext cx="12480850" cy="96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defTabSz="415431">
              <a:defRPr sz="2800"/>
            </a:pPr>
            <a:r>
              <a:t>age 13-15, rate of self owned computer</a:t>
            </a:r>
          </a:p>
          <a:p>
            <a:pPr defTabSz="415431">
              <a:defRPr sz="2800"/>
            </a:pPr>
            <a:r>
              <a:t>from JP-gov “内閣府「わが国と諸外国の若者の意識に関する調査」” (2013)</a:t>
            </a:r>
          </a:p>
        </p:txBody>
      </p:sp>
      <p:sp>
        <p:nvSpPr>
          <p:cNvPr id="831" name="Kids in Japan don’t have own computer"/>
          <p:cNvSpPr txBox="1"/>
          <p:nvPr/>
        </p:nvSpPr>
        <p:spPr>
          <a:xfrm>
            <a:off x="243840" y="573847"/>
            <a:ext cx="1251712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defTabSz="415431">
              <a:defRPr sz="5000"/>
            </a:lvl1pPr>
          </a:lstStyle>
          <a:p>
            <a:pPr/>
            <a:r>
              <a:t>Kids in Japan don’t have own computer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26897"/>
            <a:ext cx="13004801" cy="8239927"/>
          </a:xfrm>
          <a:prstGeom prst="rect">
            <a:avLst/>
          </a:prstGeom>
          <a:ln w="12700">
            <a:miter lim="400000"/>
          </a:ln>
        </p:spPr>
      </p:pic>
      <p:sp>
        <p:nvSpPr>
          <p:cNvPr id="834" name="IchigoJam Workshop for Rwandan Kids…"/>
          <p:cNvSpPr txBox="1"/>
          <p:nvPr/>
        </p:nvSpPr>
        <p:spPr>
          <a:xfrm>
            <a:off x="153352" y="8028517"/>
            <a:ext cx="12698096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IchigoJam Workshop for Rwandan Kids</a:t>
            </a:r>
          </a:p>
          <a:p>
            <a:pPr>
              <a:defRPr sz="5000"/>
            </a:pPr>
            <a:r>
              <a:t> KidsVenture &amp; PCN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Challenge the Competition!…"/>
          <p:cNvSpPr txBox="1"/>
          <p:nvPr/>
        </p:nvSpPr>
        <p:spPr>
          <a:xfrm>
            <a:off x="559117" y="3409903"/>
            <a:ext cx="11886566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Challenge the Competition!</a:t>
            </a:r>
          </a:p>
          <a:p>
            <a:pPr>
              <a:defRPr sz="5000"/>
            </a:pPr>
            <a:r>
              <a:t>robots, electric works, programmings</a:t>
            </a:r>
          </a:p>
        </p:txBody>
      </p:sp>
      <p:sp>
        <p:nvSpPr>
          <p:cNvPr id="837" name="PCNこどもプロコン…"/>
          <p:cNvSpPr txBox="1"/>
          <p:nvPr/>
        </p:nvSpPr>
        <p:spPr>
          <a:xfrm>
            <a:off x="8613041" y="7107909"/>
            <a:ext cx="4249929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PCNこどもプロコン</a:t>
            </a:r>
          </a:p>
          <a:p>
            <a:pPr>
              <a:defRPr sz="2000"/>
            </a:pPr>
            <a:r>
              <a:t>PCN Kids Programming Contest</a:t>
            </a:r>
          </a:p>
          <a:p>
            <a:pPr>
              <a:defRPr sz="2000"/>
            </a:pPr>
            <a:r>
              <a:t>http://pcn.club/contest/</a:t>
            </a:r>
          </a:p>
        </p:txBody>
      </p:sp>
      <p:grpSp>
        <p:nvGrpSpPr>
          <p:cNvPr id="840" name="Group"/>
          <p:cNvGrpSpPr/>
          <p:nvPr/>
        </p:nvGrpSpPr>
        <p:grpSpPr>
          <a:xfrm>
            <a:off x="-71051" y="5351220"/>
            <a:ext cx="8506892" cy="4435960"/>
            <a:chOff x="0" y="0"/>
            <a:chExt cx="8506890" cy="4435958"/>
          </a:xfrm>
        </p:grpSpPr>
        <p:pic>
          <p:nvPicPr>
            <p:cNvPr id="838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3261" y="0"/>
              <a:ext cx="8503630" cy="44337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9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4171035"/>
              <a:ext cx="5563385" cy="2649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4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91624" y="-25026"/>
            <a:ext cx="13188048" cy="32970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44754"/>
            <a:ext cx="13004801" cy="6513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84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74675" y="5642292"/>
            <a:ext cx="5397077" cy="4047808"/>
          </a:xfrm>
          <a:prstGeom prst="rect">
            <a:avLst/>
          </a:prstGeom>
          <a:ln w="12700">
            <a:miter lim="400000"/>
          </a:ln>
        </p:spPr>
      </p:pic>
      <p:sp>
        <p:nvSpPr>
          <p:cNvPr id="845" name="We presented…"/>
          <p:cNvSpPr txBox="1"/>
          <p:nvPr/>
        </p:nvSpPr>
        <p:spPr>
          <a:xfrm>
            <a:off x="23707" y="6908800"/>
            <a:ext cx="8625781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6000">
                <a:latin typeface="Helvetica"/>
                <a:ea typeface="Helvetica"/>
                <a:cs typeface="Helvetica"/>
                <a:sym typeface="Helvetica"/>
              </a:defRPr>
            </a:pPr>
            <a:r>
              <a:t>We presented</a:t>
            </a:r>
          </a:p>
          <a:p>
            <a:pPr defTabSz="457200">
              <a:defRPr sz="6000">
                <a:latin typeface="Helvetica"/>
                <a:ea typeface="Helvetica"/>
                <a:cs typeface="Helvetica"/>
                <a:sym typeface="Helvetica"/>
              </a:defRPr>
            </a:pPr>
            <a:r>
              <a:t>Windows PC for winners!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77847" y="-121492"/>
            <a:ext cx="6930041" cy="9996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84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4517" y="101600"/>
            <a:ext cx="5970011" cy="6863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84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35664" y="7215382"/>
            <a:ext cx="3173392" cy="2380044"/>
          </a:xfrm>
          <a:prstGeom prst="rect">
            <a:avLst/>
          </a:prstGeom>
          <a:ln w="12700">
            <a:miter lim="400000"/>
          </a:ln>
        </p:spPr>
      </p:pic>
      <p:sp>
        <p:nvSpPr>
          <p:cNvPr id="850" name="10 age programmer"/>
          <p:cNvSpPr/>
          <p:nvPr/>
        </p:nvSpPr>
        <p:spPr>
          <a:xfrm>
            <a:off x="6582833" y="69952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10 age programmer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447" y="1991568"/>
            <a:ext cx="7308415" cy="6535811"/>
          </a:xfrm>
          <a:prstGeom prst="rect">
            <a:avLst/>
          </a:prstGeom>
          <a:ln w="12700">
            <a:miter lim="400000"/>
          </a:ln>
        </p:spPr>
      </p:pic>
      <p:pic>
        <p:nvPicPr>
          <p:cNvPr id="85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12344" y="1987775"/>
            <a:ext cx="4104176" cy="3078132"/>
          </a:xfrm>
          <a:prstGeom prst="rect">
            <a:avLst/>
          </a:prstGeom>
          <a:ln w="12700">
            <a:miter lim="400000"/>
          </a:ln>
        </p:spPr>
      </p:pic>
      <p:sp>
        <p:nvSpPr>
          <p:cNvPr id="854" name="using 3D printer"/>
          <p:cNvSpPr txBox="1"/>
          <p:nvPr/>
        </p:nvSpPr>
        <p:spPr>
          <a:xfrm>
            <a:off x="8814275" y="5245099"/>
            <a:ext cx="370031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4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using 3D printer</a:t>
            </a:r>
          </a:p>
        </p:txBody>
      </p:sp>
      <p:sp>
        <p:nvSpPr>
          <p:cNvPr id="855" name="iPhone/Android Apps"/>
          <p:cNvSpPr txBox="1"/>
          <p:nvPr/>
        </p:nvSpPr>
        <p:spPr>
          <a:xfrm>
            <a:off x="1151289" y="8746066"/>
            <a:ext cx="485943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4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iPhone/Android Apps</a:t>
            </a:r>
          </a:p>
        </p:txBody>
      </p:sp>
      <p:sp>
        <p:nvSpPr>
          <p:cNvPr id="856" name="more computers for more funs"/>
          <p:cNvSpPr txBox="1"/>
          <p:nvPr/>
        </p:nvSpPr>
        <p:spPr>
          <a:xfrm>
            <a:off x="491814" y="355600"/>
            <a:ext cx="12021171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7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more computers for more funs</a:t>
            </a:r>
          </a:p>
        </p:txBody>
      </p:sp>
      <p:sp>
        <p:nvSpPr>
          <p:cNvPr id="857" name="Make Anything!"/>
          <p:cNvSpPr/>
          <p:nvPr/>
        </p:nvSpPr>
        <p:spPr>
          <a:xfrm>
            <a:off x="6582833" y="7287352"/>
            <a:ext cx="6623514" cy="3592315"/>
          </a:xfrm>
          <a:prstGeom prst="wedgeEllipseCallout">
            <a:avLst>
              <a:gd name="adj1" fmla="val 31627"/>
              <a:gd name="adj2" fmla="val 64269"/>
            </a:avLst>
          </a:prstGeom>
          <a:solidFill>
            <a:schemeClr val="accent2">
              <a:hueOff val="-2473793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lvl1pPr>
          </a:lstStyle>
          <a:p>
            <a:pPr/>
            <a:r>
              <a:t>Make Anything!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4227" y="-19289"/>
            <a:ext cx="13673254" cy="7053551"/>
          </a:xfrm>
          <a:prstGeom prst="rect">
            <a:avLst/>
          </a:prstGeom>
          <a:ln w="12700">
            <a:miter lim="400000"/>
          </a:ln>
        </p:spPr>
      </p:pic>
      <p:sp>
        <p:nvSpPr>
          <p:cNvPr id="860" name="Robot Contest for Kids in Fukui!…"/>
          <p:cNvSpPr txBox="1"/>
          <p:nvPr/>
        </p:nvSpPr>
        <p:spPr>
          <a:xfrm>
            <a:off x="125505" y="7184864"/>
            <a:ext cx="12753790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000"/>
            </a:pPr>
            <a:r>
              <a:t>Robot Contest for Kids in Fukui!</a:t>
            </a:r>
          </a:p>
          <a:p>
            <a:pPr>
              <a:defRPr sz="5000"/>
            </a:pPr>
            <a:r>
              <a:t>2018.11.25</a:t>
            </a:r>
          </a:p>
        </p:txBody>
      </p:sp>
      <p:sp>
        <p:nvSpPr>
          <p:cNvPr id="861" name="http://kani-robocon.com/"/>
          <p:cNvSpPr txBox="1"/>
          <p:nvPr/>
        </p:nvSpPr>
        <p:spPr>
          <a:xfrm>
            <a:off x="3566033" y="9024566"/>
            <a:ext cx="5872734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http://kani-robocon.com/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04921"/>
            <a:ext cx="13004801" cy="7389092"/>
          </a:xfrm>
          <a:prstGeom prst="rect">
            <a:avLst/>
          </a:prstGeom>
          <a:ln w="12700">
            <a:miter lim="400000"/>
          </a:ln>
        </p:spPr>
      </p:pic>
      <p:sp>
        <p:nvSpPr>
          <p:cNvPr id="864" name="https://www.youtube.com/watch?v=ZapuZvRatKw"/>
          <p:cNvSpPr txBox="1"/>
          <p:nvPr/>
        </p:nvSpPr>
        <p:spPr>
          <a:xfrm>
            <a:off x="861714" y="8551333"/>
            <a:ext cx="1128137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4000" u="sng">
                <a:latin typeface="Helvetica"/>
                <a:ea typeface="Helvetica"/>
                <a:cs typeface="Helvetica"/>
                <a:sym typeface="Helvetica"/>
                <a:hlinkClick r:id="rId3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https://www.youtube.com/watch?v=ZapuZvRatKw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Developers of the crab robot kit"/>
          <p:cNvSpPr txBox="1"/>
          <p:nvPr>
            <p:ph type="body" sz="quarter" idx="1"/>
          </p:nvPr>
        </p:nvSpPr>
        <p:spPr>
          <a:xfrm>
            <a:off x="285294" y="714796"/>
            <a:ext cx="12434212" cy="1339395"/>
          </a:xfrm>
          <a:prstGeom prst="rect">
            <a:avLst/>
          </a:prstGeom>
        </p:spPr>
        <p:txBody>
          <a:bodyPr/>
          <a:lstStyle>
            <a:lvl1pPr marL="0" indent="0" algn="ctr" defTabSz="332993">
              <a:spcBef>
                <a:spcPts val="2100"/>
              </a:spcBef>
              <a:buSzTx/>
              <a:buNone/>
              <a:defRPr sz="6042"/>
            </a:lvl1pPr>
          </a:lstStyle>
          <a:p>
            <a:pPr/>
            <a:r>
              <a:t>Developers of the crab robot kit</a:t>
            </a:r>
          </a:p>
        </p:txBody>
      </p:sp>
      <p:sp>
        <p:nvSpPr>
          <p:cNvPr id="867" name="The product by kids belong Hana dojo at Sabae."/>
          <p:cNvSpPr txBox="1"/>
          <p:nvPr/>
        </p:nvSpPr>
        <p:spPr>
          <a:xfrm>
            <a:off x="285294" y="7941979"/>
            <a:ext cx="12434212" cy="930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>
            <a:normAutofit fontScale="100000" lnSpcReduction="0"/>
          </a:bodyPr>
          <a:lstStyle>
            <a:lvl1pPr>
              <a:spcBef>
                <a:spcPts val="3800"/>
              </a:spcBef>
              <a:defRPr sz="4000">
                <a:solidFill>
                  <a:srgbClr val="044C49"/>
                </a:solidFill>
                <a:latin typeface="GenEiGothicN-R"/>
                <a:ea typeface="GenEiGothicN-R"/>
                <a:cs typeface="GenEiGothicN-R"/>
                <a:sym typeface="GenEiGothicN-R"/>
              </a:defRPr>
            </a:lvl1pPr>
          </a:lstStyle>
          <a:p>
            <a:pPr/>
            <a:r>
              <a:t>The product by kids belong Hana dojo at Sabae.</a:t>
            </a:r>
          </a:p>
        </p:txBody>
      </p:sp>
      <p:pic>
        <p:nvPicPr>
          <p:cNvPr id="86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869" y="2879964"/>
            <a:ext cx="6961096" cy="4362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86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31127" y="2879964"/>
            <a:ext cx="5831187" cy="3867211"/>
          </a:xfrm>
          <a:prstGeom prst="rect">
            <a:avLst/>
          </a:prstGeom>
          <a:ln w="12700">
            <a:miter lim="400000"/>
          </a:ln>
        </p:spPr>
      </p:pic>
      <p:sp>
        <p:nvSpPr>
          <p:cNvPr id="870" name="メカ担当：MASAHARU（中2）…"/>
          <p:cNvSpPr txBox="1"/>
          <p:nvPr/>
        </p:nvSpPr>
        <p:spPr>
          <a:xfrm>
            <a:off x="8174740" y="6814438"/>
            <a:ext cx="374396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>
              <a:defRPr sz="20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メカ担当：MASAHARU（中2）</a:t>
            </a:r>
          </a:p>
          <a:p>
            <a:pPr>
              <a:defRPr sz="20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基板担当：MISAKI（高２）</a:t>
            </a:r>
          </a:p>
        </p:txBody>
      </p:sp>
      <p:sp>
        <p:nvSpPr>
          <p:cNvPr id="871" name="https://hanadojo.official.ec/items/8611440"/>
          <p:cNvSpPr txBox="1"/>
          <p:nvPr/>
        </p:nvSpPr>
        <p:spPr>
          <a:xfrm>
            <a:off x="2441562" y="8873597"/>
            <a:ext cx="8121676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3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https://hanadojo.official.ec/items/8611440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IchigoJam BASIC…"/>
          <p:cNvSpPr txBox="1"/>
          <p:nvPr/>
        </p:nvSpPr>
        <p:spPr>
          <a:xfrm>
            <a:off x="457200" y="514349"/>
            <a:ext cx="12090400" cy="7200901"/>
          </a:xfrm>
          <a:prstGeom prst="rect">
            <a:avLst/>
          </a:prstGeom>
          <a:solidFill>
            <a:srgbClr val="000000"/>
          </a:solidFill>
          <a:ln w="1270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IchigoJam BASIC</a:t>
            </a:r>
          </a:p>
          <a:p>
            <a:pPr algn="l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OK</a:t>
            </a:r>
          </a:p>
          <a:p>
            <a:pPr algn="l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  <a:r>
              <a:t>A</a:t>
            </a:r>
          </a:p>
          <a:p>
            <a:pPr algn="l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  <a:p>
            <a:pPr algn="l">
              <a:defRPr sz="6000">
                <a:solidFill>
                  <a:srgbClr val="FFFFFF"/>
                </a:solidFill>
                <a:latin typeface="IchigoJam 1.2"/>
                <a:ea typeface="IchigoJam 1.2"/>
                <a:cs typeface="IchigoJam 1.2"/>
                <a:sym typeface="IchigoJam 1.2"/>
              </a:defRPr>
            </a:pPr>
          </a:p>
        </p:txBody>
      </p:sp>
      <p:sp>
        <p:nvSpPr>
          <p:cNvPr id="311" name="Enter key"/>
          <p:cNvSpPr txBox="1"/>
          <p:nvPr/>
        </p:nvSpPr>
        <p:spPr>
          <a:xfrm>
            <a:off x="7914131" y="8597900"/>
            <a:ext cx="4593337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6000">
                <a:latin typeface="こども丸ゴシック"/>
                <a:ea typeface="こども丸ゴシック"/>
                <a:cs typeface="こども丸ゴシック"/>
                <a:sym typeface="こども丸ゴシック"/>
              </a:defRPr>
            </a:lvl1pPr>
          </a:lstStyle>
          <a:p>
            <a:pPr/>
            <a:r>
              <a:t>Enter key</a:t>
            </a:r>
          </a:p>
        </p:txBody>
      </p:sp>
      <p:grpSp>
        <p:nvGrpSpPr>
          <p:cNvPr id="315" name="Group"/>
          <p:cNvGrpSpPr/>
          <p:nvPr/>
        </p:nvGrpSpPr>
        <p:grpSpPr>
          <a:xfrm>
            <a:off x="2020554" y="4861140"/>
            <a:ext cx="8985534" cy="3711360"/>
            <a:chOff x="0" y="0"/>
            <a:chExt cx="8985533" cy="3711359"/>
          </a:xfrm>
        </p:grpSpPr>
        <p:pic>
          <p:nvPicPr>
            <p:cNvPr id="312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963692" cy="37113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3" name="Circle"/>
            <p:cNvSpPr/>
            <p:nvPr/>
          </p:nvSpPr>
          <p:spPr>
            <a:xfrm>
              <a:off x="7542545" y="985671"/>
              <a:ext cx="1442989" cy="1442989"/>
            </a:xfrm>
            <a:prstGeom prst="ellipse">
              <a:avLst/>
            </a:prstGeom>
            <a:noFill/>
            <a:ln w="254000" cap="flat">
              <a:solidFill>
                <a:schemeClr val="accent5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ヒラギノ角ゴ Pro W3"/>
                  <a:ea typeface="ヒラギノ角ゴ Pro W3"/>
                  <a:cs typeface="ヒラギノ角ゴ Pro W3"/>
                  <a:sym typeface="ヒラギノ角ゴ Pro W3"/>
                </a:defRPr>
              </a:pPr>
            </a:p>
          </p:txBody>
        </p:sp>
        <p:sp>
          <p:nvSpPr>
            <p:cNvPr id="314" name="A"/>
            <p:cNvSpPr txBox="1"/>
            <p:nvPr/>
          </p:nvSpPr>
          <p:spPr>
            <a:xfrm>
              <a:off x="1516346" y="1730159"/>
              <a:ext cx="368425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defRPr sz="30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A</a:t>
              </a:r>
            </a:p>
          </p:txBody>
        </p:sp>
      </p:grpSp>
      <p:sp>
        <p:nvSpPr>
          <p:cNvPr id="316" name="Rectangle"/>
          <p:cNvSpPr/>
          <p:nvPr/>
        </p:nvSpPr>
        <p:spPr>
          <a:xfrm>
            <a:off x="1333500" y="2197100"/>
            <a:ext cx="194271" cy="7317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ヒラギノ角ゴ Pro W3"/>
                <a:ea typeface="ヒラギノ角ゴ Pro W3"/>
                <a:cs typeface="ヒラギノ角ゴ Pro W3"/>
                <a:sym typeface="ヒラギノ角ゴ Pro W3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7928" y="172634"/>
            <a:ext cx="13360656" cy="7808318"/>
          </a:xfrm>
          <a:prstGeom prst="rect">
            <a:avLst/>
          </a:prstGeom>
          <a:ln w="12700">
            <a:miter lim="400000"/>
          </a:ln>
        </p:spPr>
      </p:pic>
      <p:sp>
        <p:nvSpPr>
          <p:cNvPr id="874" name="A young leader of the new PCN branch in Fukui!"/>
          <p:cNvSpPr txBox="1"/>
          <p:nvPr/>
        </p:nvSpPr>
        <p:spPr>
          <a:xfrm>
            <a:off x="361696" y="8202449"/>
            <a:ext cx="12281409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A young leader of the new PCN branch in Fukui!</a:t>
            </a:r>
          </a:p>
        </p:txBody>
      </p:sp>
      <p:sp>
        <p:nvSpPr>
          <p:cNvPr id="875" name="http://fukuno.jig.jp/2094"/>
          <p:cNvSpPr txBox="1"/>
          <p:nvPr/>
        </p:nvSpPr>
        <p:spPr>
          <a:xfrm>
            <a:off x="4563262" y="9020961"/>
            <a:ext cx="3878276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http://fukuno.jig.jp/2094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You can also make…"/>
          <p:cNvSpPr txBox="1"/>
          <p:nvPr>
            <p:ph type="title"/>
          </p:nvPr>
        </p:nvSpPr>
        <p:spPr>
          <a:xfrm>
            <a:off x="132258" y="2580"/>
            <a:ext cx="12740284" cy="3526467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You can also make</a:t>
            </a:r>
          </a:p>
          <a:p>
            <a:pPr>
              <a:defRPr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own IchigoJam!</a:t>
            </a:r>
          </a:p>
        </p:txBody>
      </p:sp>
      <p:pic>
        <p:nvPicPr>
          <p:cNvPr id="87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942" y="3958811"/>
            <a:ext cx="8328162" cy="3232642"/>
          </a:xfrm>
          <a:prstGeom prst="rect">
            <a:avLst/>
          </a:prstGeom>
          <a:ln w="12700">
            <a:miter lim="400000"/>
          </a:ln>
        </p:spPr>
      </p:pic>
      <p:sp>
        <p:nvSpPr>
          <p:cNvPr id="879" name="SkyBerryJAM for Tochigi prefecture…"/>
          <p:cNvSpPr txBox="1"/>
          <p:nvPr/>
        </p:nvSpPr>
        <p:spPr>
          <a:xfrm>
            <a:off x="-177460" y="7209508"/>
            <a:ext cx="8328162" cy="596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defTabSz="531622">
              <a:defRPr sz="1638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SkyBerryJAM for Tochigi prefecture</a:t>
            </a:r>
          </a:p>
          <a:p>
            <a:pPr defTabSz="531622">
              <a:defRPr sz="1456"/>
            </a:pPr>
            <a:r>
              <a:t>http://www.tochigi-edu.ed.jp/tochigikogyo/nc2/index.php?page_id=212</a:t>
            </a:r>
          </a:p>
        </p:txBody>
      </p:sp>
      <p:sp>
        <p:nvSpPr>
          <p:cNvPr id="880" name="https://yrm006.wordpress.com/2018/06/22/ichigojams-creator-fukuno-has-evangelized-programming-at-the-philippines-started-pcn-philippine-turlac-with-the-local-personal-computer-mangojam-ichigojam%E7%94%9F%E3%81%BF%E3%81%AE/"/>
          <p:cNvSpPr txBox="1"/>
          <p:nvPr/>
        </p:nvSpPr>
        <p:spPr>
          <a:xfrm>
            <a:off x="8612846" y="7320104"/>
            <a:ext cx="4278587" cy="2343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500"/>
            </a:lvl1pPr>
          </a:lstStyle>
          <a:p>
            <a:pPr/>
            <a:r>
              <a:t>https://yrm006.wordpress.com/2018/06/22/ichigojams-creator-fukuno-has-evangelized-programming-at-the-philippines-started-pcn-philippine-turlac-with-the-local-personal-computer-mangojam-ichigojam%E7%94%9F%E3%81%BF%E3%81%AE/</a:t>
            </a:r>
          </a:p>
        </p:txBody>
      </p:sp>
      <p:pic>
        <p:nvPicPr>
          <p:cNvPr id="88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39967" y="3947729"/>
            <a:ext cx="4311671" cy="2721742"/>
          </a:xfrm>
          <a:prstGeom prst="rect">
            <a:avLst/>
          </a:prstGeom>
          <a:ln w="12700">
            <a:miter lim="400000"/>
          </a:ln>
        </p:spPr>
      </p:pic>
      <p:sp>
        <p:nvSpPr>
          <p:cNvPr id="882" name="MangoJam for Philippines"/>
          <p:cNvSpPr txBox="1"/>
          <p:nvPr/>
        </p:nvSpPr>
        <p:spPr>
          <a:xfrm>
            <a:off x="8962811" y="6806867"/>
            <a:ext cx="3665983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/>
            <a:r>
              <a:t>MangoJam for Philippines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Programming for All Kids!…"/>
          <p:cNvSpPr txBox="1"/>
          <p:nvPr>
            <p:ph type="title"/>
          </p:nvPr>
        </p:nvSpPr>
        <p:spPr>
          <a:xfrm>
            <a:off x="132258" y="4919288"/>
            <a:ext cx="12740284" cy="4542800"/>
          </a:xfrm>
          <a:prstGeom prst="rect">
            <a:avLst/>
          </a:prstGeom>
        </p:spPr>
        <p:txBody>
          <a:bodyPr/>
          <a:lstStyle/>
          <a:p>
            <a:pPr defTabSz="514095">
              <a:defRPr sz="704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Programming for All Kids!</a:t>
            </a:r>
          </a:p>
          <a:p>
            <a:pPr defTabSz="514095">
              <a:defRPr sz="704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Let’s start PCN!</a:t>
            </a:r>
          </a:p>
          <a:p>
            <a:pPr defTabSz="514095">
              <a:defRPr sz="44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</a:p>
          <a:p>
            <a:pPr defTabSz="514095">
              <a:defRPr sz="4400"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pPr>
            <a:r>
              <a:t>http://pcn.club/</a:t>
            </a:r>
          </a:p>
        </p:txBody>
      </p:sp>
      <p:pic>
        <p:nvPicPr>
          <p:cNvPr id="88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0746" y="1170503"/>
            <a:ext cx="8903308" cy="27529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4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N W3"/>
        <a:ea typeface="ヒラギノ角ゴ ProN W3"/>
        <a:cs typeface="ヒラギノ角ゴ ProN W3"/>
      </a:majorFont>
      <a:minorFont>
        <a:latin typeface="ヒラギノ角ゴ ProN W3"/>
        <a:ea typeface="ヒラギノ角ゴ ProN W3"/>
        <a:cs typeface="ヒラギノ角ゴ ProN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ヒラギノ角ゴ ProN W3"/>
        <a:ea typeface="ヒラギノ角ゴ ProN W3"/>
        <a:cs typeface="ヒラギノ角ゴ ProN W3"/>
      </a:majorFont>
      <a:minorFont>
        <a:latin typeface="ヒラギノ角ゴ ProN W3"/>
        <a:ea typeface="ヒラギノ角ゴ ProN W3"/>
        <a:cs typeface="ヒラギノ角ゴ ProN W3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ヒラギノ角ゴ ProN W3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